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3"/>
  </p:notesMasterIdLst>
  <p:sldIdLst>
    <p:sldId id="259" r:id="rId2"/>
    <p:sldId id="261" r:id="rId3"/>
    <p:sldId id="262" r:id="rId4"/>
    <p:sldId id="263" r:id="rId5"/>
    <p:sldId id="267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79" r:id="rId14"/>
    <p:sldId id="280" r:id="rId15"/>
    <p:sldId id="281" r:id="rId16"/>
    <p:sldId id="282" r:id="rId17"/>
    <p:sldId id="284" r:id="rId18"/>
    <p:sldId id="285" r:id="rId19"/>
    <p:sldId id="287" r:id="rId20"/>
    <p:sldId id="288" r:id="rId21"/>
    <p:sldId id="289" r:id="rId2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992832F5-EA01-48E5-B403-87E193F50680}">
          <p14:sldIdLst>
            <p14:sldId id="259"/>
          </p14:sldIdLst>
        </p14:section>
        <p14:section name="Información general del proyecto" id="{087866C3-7028-482C-8D34-6BF5363FBD75}">
          <p14:sldIdLst>
            <p14:sldId id="261"/>
          </p14:sldIdLst>
        </p14:section>
        <p14:section name="Actualización de estado" id="{521DEF98-8796-4632-831A-16252E9A6054}">
          <p14:sldIdLst>
            <p14:sldId id="262"/>
            <p14:sldId id="263"/>
            <p14:sldId id="267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4"/>
            <p14:sldId id="285"/>
            <p14:sldId id="287"/>
            <p14:sldId id="288"/>
            <p14:sldId id="289"/>
          </p14:sldIdLst>
        </p14:section>
        <p14:section name="Escala de tiempo" id="{CF24EBA6-C924-424D-AC31-A4B9992A87E0}">
          <p14:sldIdLst/>
        </p14:section>
        <p14:section name="Siguientes pasos y elementos de acción" id="{C24C98EC-938D-4034-8DB8-5E8DBF16E3CB}">
          <p14:sldIdLst/>
        </p14:section>
        <p14:section name="Apéndice" id="{E35CCD6A-2288-476E-BC93-C75323AE1F32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AF1D7"/>
    <a:srgbClr val="B2FF76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91" autoAdjust="0"/>
    <p:restoredTop sz="83627" autoAdjust="0"/>
  </p:normalViewPr>
  <p:slideViewPr>
    <p:cSldViewPr>
      <p:cViewPr varScale="1">
        <p:scale>
          <a:sx n="71" d="100"/>
          <a:sy n="71" d="100"/>
        </p:scale>
        <p:origin x="-1624" y="-120"/>
      </p:cViewPr>
      <p:guideLst>
        <p:guide orient="horz" pos="2160"/>
        <p:guide orient="horz" pos="576"/>
        <p:guide pos="2880"/>
        <p:guide pos="28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30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lang="es-ES" sz="1200"/>
            </a:lvl1pPr>
          </a:lstStyle>
          <a:p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lang="es-ES" sz="1200"/>
            </a:lvl1pPr>
          </a:lstStyle>
          <a:p>
            <a:fld id="{724506C0-3FFE-45A5-803D-9F4FC5464A70}" type="datetimeFigureOut">
              <a:rPr lang="es-ES"/>
              <a:pPr/>
              <a:t>18/10/15</a:t>
            </a:fld>
            <a:endParaRPr lang="es-E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lang="es-ES" sz="1200"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lang="es-ES" sz="1200"/>
            </a:lvl1pPr>
          </a:lstStyle>
          <a:p>
            <a:fld id="{F8646707-6BBD-41A9-B4DF-0C76A73A2D2A}" type="slidenum">
              <a:rPr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197581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s-ES"/>
            </a:pPr>
            <a:r>
              <a:rPr lang="es-ES" dirty="0" smtClean="0"/>
              <a:t>Esta plantilla se puede usar como archivo de inicio para proporcionar actualizaciones de los hitos</a:t>
            </a:r>
            <a:r>
              <a:rPr lang="es-ES" baseline="0" dirty="0" smtClean="0"/>
              <a:t> del proyecto.</a:t>
            </a:r>
            <a:endParaRPr lang="es-ES" dirty="0" smtClean="0"/>
          </a:p>
          <a:p>
            <a:endParaRPr lang="es-ES" baseline="0" dirty="0" smtClean="0"/>
          </a:p>
          <a:p>
            <a:pPr>
              <a:spcBef>
                <a:spcPct val="0"/>
              </a:spcBef>
            </a:pPr>
            <a:r>
              <a:rPr lang="es-ES" sz="1000" b="1" dirty="0" smtClean="0"/>
              <a:t>Secciones</a:t>
            </a:r>
            <a:endParaRPr lang="es-ES" sz="1000" dirty="0" smtClean="0"/>
          </a:p>
          <a:p>
            <a:pPr>
              <a:spcBef>
                <a:spcPct val="0"/>
              </a:spcBef>
            </a:pPr>
            <a:r>
              <a:rPr lang="es-ES" sz="1000" dirty="0" smtClean="0"/>
              <a:t>Las secciones pueden ayudarle a organizar las diapositivas o a facilitar la colaboración entre varios autores. En la ficha </a:t>
            </a:r>
            <a:r>
              <a:rPr lang="es-ES" sz="1000" b="1" dirty="0" smtClean="0"/>
              <a:t>Inicio</a:t>
            </a:r>
            <a:r>
              <a:rPr lang="es-ES" sz="1000" dirty="0" smtClean="0"/>
              <a:t>, en </a:t>
            </a:r>
            <a:r>
              <a:rPr lang="es-ES" sz="1000" b="1" dirty="0" smtClean="0"/>
              <a:t>Diapositivas</a:t>
            </a:r>
            <a:r>
              <a:rPr lang="es-ES" sz="1000" dirty="0" smtClean="0"/>
              <a:t>, haga clic en </a:t>
            </a:r>
            <a:r>
              <a:rPr lang="es-ES" sz="1000" b="1" dirty="0" smtClean="0"/>
              <a:t>Sección</a:t>
            </a:r>
            <a:r>
              <a:rPr lang="es-ES" sz="1000" dirty="0" smtClean="0"/>
              <a:t> y, a continuación, en </a:t>
            </a:r>
            <a:r>
              <a:rPr lang="es-ES" sz="1000" b="1" dirty="0" smtClean="0"/>
              <a:t>Agregar sección</a:t>
            </a:r>
            <a:r>
              <a:rPr lang="es-ES" sz="1000" dirty="0" smtClean="0"/>
              <a:t>.</a:t>
            </a:r>
          </a:p>
          <a:p>
            <a:pPr>
              <a:spcBef>
                <a:spcPct val="0"/>
              </a:spcBef>
            </a:pPr>
            <a:endParaRPr lang="es-ES" sz="1000" b="1" dirty="0" smtClean="0"/>
          </a:p>
          <a:p>
            <a:pPr>
              <a:spcBef>
                <a:spcPct val="0"/>
              </a:spcBef>
            </a:pPr>
            <a:r>
              <a:rPr lang="es-ES" sz="1000" b="1" dirty="0" smtClean="0"/>
              <a:t>Notas</a:t>
            </a:r>
          </a:p>
          <a:p>
            <a:pPr>
              <a:spcBef>
                <a:spcPct val="0"/>
              </a:spcBef>
            </a:pPr>
            <a:r>
              <a:rPr lang="es-ES" sz="1000" dirty="0" smtClean="0"/>
              <a:t>Use el panel Notas para las notas de entrega o para proporcionar detalles adicionales al público. Puede ver estas notas en la vista Moderador durante la presentación. </a:t>
            </a:r>
          </a:p>
          <a:p>
            <a:pPr>
              <a:spcBef>
                <a:spcPct val="0"/>
              </a:spcBef>
            </a:pPr>
            <a:r>
              <a:rPr lang="es-ES" sz="1000" smtClean="0"/>
              <a:t>Tenga en cuenta el tamaño de la fuente (es importante para la accesibilidad, visibilidad, grabación en vídeo y producción en línea)</a:t>
            </a:r>
          </a:p>
          <a:p>
            <a:pPr lvl="0"/>
            <a:endParaRPr lang="es-ES" sz="1000" dirty="0" smtClean="0"/>
          </a:p>
          <a:p>
            <a:pPr lvl="0">
              <a:buFontTx/>
              <a:buNone/>
            </a:pPr>
            <a:r>
              <a:rPr lang="es-ES" sz="1000" b="1" dirty="0" smtClean="0"/>
              <a:t>Colores coordinados </a:t>
            </a:r>
          </a:p>
          <a:p>
            <a:pPr lvl="0">
              <a:buFontTx/>
              <a:buNone/>
            </a:pPr>
            <a:r>
              <a:rPr lang="es-ES" sz="1000" dirty="0" smtClean="0"/>
              <a:t>Preste especial atención a los gráficos, diagramas y cuadros de texto.</a:t>
            </a:r>
            <a:r>
              <a:rPr lang="es-ES" sz="1000" baseline="0" dirty="0" smtClean="0"/>
              <a:t> </a:t>
            </a:r>
            <a:endParaRPr lang="es-ES" sz="1000" dirty="0" smtClean="0"/>
          </a:p>
          <a:p>
            <a:pPr lvl="0"/>
            <a:r>
              <a:rPr lang="es-ES" sz="1000" dirty="0" smtClean="0"/>
              <a:t>Tenga en cuenta que los asistentes imprimirán en blanco y negro o </a:t>
            </a:r>
            <a:r>
              <a:rPr lang="es-ES" sz="1000" dirty="0" err="1" smtClean="0"/>
              <a:t>escala de grises</a:t>
            </a:r>
            <a:r>
              <a:rPr lang="es-ES" sz="1000" dirty="0" smtClean="0"/>
              <a:t>. Ejecute una prueba de impresión para asegurarse de que los colores son los correctos cuando se imprime en blanco y negro puros y </a:t>
            </a:r>
            <a:r>
              <a:rPr lang="es-ES" sz="1000" dirty="0" err="1" smtClean="0"/>
              <a:t>escala de grises</a:t>
            </a:r>
            <a:r>
              <a:rPr lang="es-ES" sz="1000" dirty="0" smtClean="0"/>
              <a:t>.</a:t>
            </a:r>
          </a:p>
          <a:p>
            <a:pPr lvl="0">
              <a:buFontTx/>
              <a:buNone/>
            </a:pPr>
            <a:endParaRPr lang="es-ES" sz="1000" dirty="0" smtClean="0"/>
          </a:p>
          <a:p>
            <a:pPr lvl="0">
              <a:buFontTx/>
              <a:buNone/>
            </a:pPr>
            <a:r>
              <a:rPr lang="es-ES" sz="1000" b="1" dirty="0" smtClean="0"/>
              <a:t>Gráficos y tablas</a:t>
            </a:r>
          </a:p>
          <a:p>
            <a:pPr lvl="0"/>
            <a:r>
              <a:rPr lang="es-ES" sz="1000" dirty="0" smtClean="0"/>
              <a:t>En breve: si es posible, use colores y estilos uniformes y que no distraigan.</a:t>
            </a:r>
          </a:p>
          <a:p>
            <a:pPr lvl="0"/>
            <a:r>
              <a:rPr lang="es-ES" sz="1000" dirty="0" smtClean="0"/>
              <a:t>Etiquete todos los gráficos y tablas.</a:t>
            </a:r>
          </a:p>
          <a:p>
            <a:endParaRPr lang="es-ES" dirty="0" smtClean="0"/>
          </a:p>
          <a:p>
            <a:endParaRPr lang="es-E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C3846-8D4C-4326-8BC7-9B455A036298}" type="slidenum">
              <a:rPr lang="es-ES" smtClean="0"/>
              <a:pPr/>
              <a:t>1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¿Sobre qué es el proyecto</a:t>
            </a:r>
            <a:r>
              <a:rPr lang="es-ES" baseline="0" dirty="0" smtClean="0"/>
              <a:t> ?</a:t>
            </a:r>
          </a:p>
          <a:p>
            <a:r>
              <a:rPr lang="es-ES" dirty="0" smtClean="0"/>
              <a:t>Defina</a:t>
            </a:r>
            <a:r>
              <a:rPr lang="es-ES" baseline="0" dirty="0" smtClean="0"/>
              <a:t> el objetivo del proyecto</a:t>
            </a:r>
          </a:p>
          <a:p>
            <a:pPr lvl="1"/>
            <a:r>
              <a:rPr lang="es-ES" dirty="0" smtClean="0"/>
              <a:t>¿Es similar a otros proyectos anteriores o es nuevo?</a:t>
            </a:r>
          </a:p>
          <a:p>
            <a:r>
              <a:rPr lang="es-ES" baseline="0" dirty="0" smtClean="0"/>
              <a:t>Defina el ámbito del proyecto</a:t>
            </a:r>
          </a:p>
          <a:p>
            <a:pPr lvl="1"/>
            <a:r>
              <a:rPr lang="es-ES" baseline="0" dirty="0" smtClean="0"/>
              <a:t>¿Es un proyecto independiente o está relacionado con otros proyectos?</a:t>
            </a:r>
          </a:p>
          <a:p>
            <a:pPr lvl="0"/>
            <a:endParaRPr lang="es-ES" baseline="0" dirty="0" smtClean="0"/>
          </a:p>
          <a:p>
            <a:pPr lvl="0"/>
            <a:r>
              <a:rPr lang="es-ES" baseline="0" dirty="0" smtClean="0"/>
              <a:t>* Tenga en cuenta que no se necesita esta diapositiva para las reuniones semanales</a:t>
            </a:r>
            <a:endParaRPr lang="es-ES" dirty="0" smtClean="0"/>
          </a:p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C3846-8D4C-4326-8BC7-9B455A036298}" type="slidenum">
              <a:rPr lang="es-ES" smtClean="0"/>
              <a:pPr/>
              <a:t>2</a:t>
            </a:fld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charset="0"/>
              <a:buNone/>
            </a:pPr>
            <a:r>
              <a:rPr lang="es-ES" dirty="0" smtClean="0"/>
              <a:t>* Si alguno de</a:t>
            </a:r>
            <a:r>
              <a:rPr lang="es-ES" baseline="0" dirty="0" smtClean="0"/>
              <a:t> estos problema causaron una demora en el programa o se deben analizar en profundidad, coloque los detalles en la siguiente diapositiva.</a:t>
            </a:r>
          </a:p>
          <a:p>
            <a:pPr>
              <a:buFont typeface="Arial" charset="0"/>
              <a:buNone/>
            </a:pPr>
            <a:endParaRPr lang="es-E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C3846-8D4C-4326-8BC7-9B455A036298}" type="slidenum">
              <a:rPr lang="es-ES" smtClean="0"/>
              <a:pPr/>
              <a:t>3</a:t>
            </a:fld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baseline="0" dirty="0" smtClean="0"/>
              <a:t>Si hay más de un problema, duplique esta diapositiva tantas veces como sea necesario.</a:t>
            </a:r>
          </a:p>
          <a:p>
            <a:r>
              <a:rPr lang="es-ES" dirty="0" smtClean="0"/>
              <a:t>Ésta y las diapositivas relacionadas</a:t>
            </a:r>
            <a:r>
              <a:rPr lang="es-ES" baseline="0" dirty="0" smtClean="0"/>
              <a:t> se pueden colocar en el apéndice u ocultarlas si fuera necesario.</a:t>
            </a:r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C3846-8D4C-4326-8BC7-9B455A036298}" type="slidenum">
              <a:rPr lang="es-ES" smtClean="0"/>
              <a:pPr/>
              <a:t>4</a:t>
            </a:fld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46707-6BBD-41A9-B4DF-0C76A73A2D2A}" type="slidenum">
              <a:rPr lang="es-ES" smtClean="0"/>
              <a:pPr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92111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7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733203"/>
            <a:ext cx="9144000" cy="612479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77000" y="1295400"/>
            <a:ext cx="901373" cy="901373"/>
          </a:xfrm>
          <a:prstGeom prst="ellipse">
            <a:avLst/>
          </a:prstGeom>
          <a:ln>
            <a:noFill/>
          </a:ln>
          <a:effectLst>
            <a:outerShdw blurRad="292100" dist="76200" dir="2700000" algn="tl" rotWithShape="0">
              <a:srgbClr val="333333">
                <a:alpha val="50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91200" y="1905000"/>
            <a:ext cx="1240461" cy="1240461"/>
          </a:xfrm>
          <a:prstGeom prst="ellipse">
            <a:avLst/>
          </a:prstGeom>
          <a:ln>
            <a:noFill/>
          </a:ln>
          <a:effectLst>
            <a:outerShdw blurRad="292100" dist="76200" dir="2700000" algn="tl" rotWithShape="0">
              <a:srgbClr val="333333">
                <a:alpha val="50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05600" y="2209800"/>
            <a:ext cx="1828800" cy="1828800"/>
          </a:xfrm>
          <a:prstGeom prst="ellipse">
            <a:avLst/>
          </a:prstGeom>
          <a:ln>
            <a:noFill/>
          </a:ln>
          <a:effectLst>
            <a:outerShdw blurRad="292100" dist="76200" dir="2700000" algn="tl" rotWithShape="0">
              <a:srgbClr val="333333">
                <a:alpha val="5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81001"/>
            <a:ext cx="7772400" cy="761999"/>
          </a:xfrm>
        </p:spPr>
        <p:txBody>
          <a:bodyPr anchor="t"/>
          <a:lstStyle>
            <a:lvl1pPr algn="l" eaLnBrk="1" latinLnBrk="0" hangingPunct="1">
              <a:defRPr kumimoji="0" lang="es-ES">
                <a:latin typeface="Georgia" pitchFamily="18" charset="0"/>
              </a:defRPr>
            </a:lvl1pPr>
          </a:lstStyle>
          <a:p>
            <a:pPr eaLnBrk="1" latinLnBrk="0" hangingPunct="1"/>
            <a:r>
              <a:rPr kumimoji="0" lang="es-ES_tradnl" smtClean="0"/>
              <a:t>Clic para editar título</a:t>
            </a:r>
            <a:endParaRPr kumimoji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39948" y="1219200"/>
            <a:ext cx="5275052" cy="1295400"/>
          </a:xfrm>
        </p:spPr>
        <p:txBody>
          <a:bodyPr>
            <a:normAutofit/>
          </a:bodyPr>
          <a:lstStyle>
            <a:lvl1pPr marL="0" indent="0" algn="l" eaLnBrk="1" latinLnBrk="0" hangingPunct="1">
              <a:buNone/>
              <a:defRPr kumimoji="0" lang="es-ES" sz="1600" baseline="0">
                <a:solidFill>
                  <a:schemeClr val="tx1"/>
                </a:solidFill>
                <a:latin typeface="Georgia" pitchFamily="18" charset="0"/>
              </a:defRPr>
            </a:lvl1pPr>
            <a:lvl2pPr marL="457200" indent="0" algn="ctr" eaLnBrk="1" latinLnBrk="0" hangingPunct="1">
              <a:buNone/>
              <a:defRPr kumimoji="0" lang="es-ES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eaLnBrk="1" latinLnBrk="0" hangingPunct="1">
              <a:buNone/>
              <a:defRPr kumimoji="0" lang="es-ES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eaLnBrk="1" latinLnBrk="0" hangingPunct="1">
              <a:buNone/>
              <a:defRPr kumimoji="0" lang="es-ES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eaLnBrk="1" latinLnBrk="0" hangingPunct="1">
              <a:buNone/>
              <a:defRPr kumimoji="0" lang="es-ES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eaLnBrk="1" latinLnBrk="0" hangingPunct="1">
              <a:buNone/>
              <a:defRPr kumimoji="0" lang="es-ES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eaLnBrk="1" latinLnBrk="0" hangingPunct="1">
              <a:buNone/>
              <a:defRPr kumimoji="0" lang="es-ES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eaLnBrk="1" latinLnBrk="0" hangingPunct="1">
              <a:buNone/>
              <a:defRPr kumimoji="0" lang="es-ES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eaLnBrk="1" latinLnBrk="0" hangingPunct="1">
              <a:buNone/>
              <a:defRPr kumimoji="0" lang="es-ES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es-ES"/>
              <a:t>Haga clic para editar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 kumimoji="0" lang="es-ES"/>
              <a:pPr/>
              <a:t>18/10/15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 kumimoji="0"/>
              <a:pPr/>
              <a:t>‹Nr.›</a:t>
            </a:fld>
            <a:endParaRPr kumimoji="0"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/>
          <a:srcRect l="-92" t="50811" r="45394" b="-590"/>
          <a:stretch/>
        </p:blipFill>
        <p:spPr>
          <a:xfrm>
            <a:off x="-13647" y="0"/>
            <a:ext cx="9157648" cy="558227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5800" y="1066799"/>
            <a:ext cx="1979920" cy="2013807"/>
          </a:xfrm>
          <a:prstGeom prst="ellipse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68304" y="1905000"/>
            <a:ext cx="5105400" cy="1143001"/>
          </a:xfrm>
        </p:spPr>
        <p:txBody>
          <a:bodyPr anchor="b" anchorCtr="0">
            <a:normAutofit/>
          </a:bodyPr>
          <a:lstStyle>
            <a:lvl1pPr algn="l" eaLnBrk="1" latinLnBrk="0" hangingPunct="1">
              <a:defRPr kumimoji="0" lang="es-ES" sz="3600" b="0" cap="none">
                <a:latin typeface="Georgia" pitchFamily="18" charset="0"/>
              </a:defRPr>
            </a:lvl1pPr>
          </a:lstStyle>
          <a:p>
            <a:r>
              <a:rPr kumimoji="0" lang="es-ES"/>
              <a:t>Haga clic para modificar el estilo de título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0" y="3048000"/>
            <a:ext cx="5105400" cy="1500187"/>
          </a:xfrm>
        </p:spPr>
        <p:txBody>
          <a:bodyPr anchor="t"/>
          <a:lstStyle>
            <a:lvl1pPr marL="0" indent="0" eaLnBrk="1" latinLnBrk="0" hangingPunct="1">
              <a:buNone/>
              <a:defRPr kumimoji="0" lang="es-ES" sz="2000">
                <a:solidFill>
                  <a:schemeClr val="tx1"/>
                </a:solidFill>
                <a:latin typeface="Georgia" pitchFamily="18" charset="0"/>
              </a:defRPr>
            </a:lvl1pPr>
            <a:lvl2pPr marL="457200" indent="0" eaLnBrk="1" latinLnBrk="0" hangingPunct="1">
              <a:buNone/>
              <a:defRPr kumimoji="0" lang="es-ES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eaLnBrk="1" latinLnBrk="0" hangingPunct="1">
              <a:buNone/>
              <a:defRPr kumimoji="0" lang="es-ES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eaLnBrk="1" latinLnBrk="0" hangingPunct="1">
              <a:buNone/>
              <a:defRPr kumimoji="0" lang="es-ES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eaLnBrk="1" latinLnBrk="0" hangingPunct="1">
              <a:buNone/>
              <a:defRPr kumimoji="0" lang="es-ES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eaLnBrk="1" latinLnBrk="0" hangingPunct="1">
              <a:buNone/>
              <a:defRPr kumimoji="0" lang="es-ES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eaLnBrk="1" latinLnBrk="0" hangingPunct="1">
              <a:buNone/>
              <a:defRPr kumimoji="0" lang="es-ES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eaLnBrk="1" latinLnBrk="0" hangingPunct="1">
              <a:buNone/>
              <a:defRPr kumimoji="0" lang="es-ES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eaLnBrk="1" latinLnBrk="0" hangingPunct="1">
              <a:buNone/>
              <a:defRPr kumimoji="0" lang="es-ES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 kumimoji="0" lang="es-ES"/>
              <a:pPr/>
              <a:t>18/10/15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 kumimoji="0"/>
              <a:pPr/>
              <a:t>‹Nr.›</a:t>
            </a:fld>
            <a:endParaRPr kumimoji="0" lang="es-ES"/>
          </a:p>
        </p:txBody>
      </p:sp>
    </p:spTree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914400"/>
          </a:xfrm>
        </p:spPr>
        <p:txBody>
          <a:bodyPr anchor="t">
            <a:normAutofit/>
          </a:bodyPr>
          <a:lstStyle>
            <a:lvl1pPr algn="l" eaLnBrk="1" latinLnBrk="0" hangingPunct="1">
              <a:defRPr kumimoji="0" lang="es-ES" sz="2800">
                <a:latin typeface="Georgia" pitchFamily="18" charset="0"/>
              </a:defRPr>
            </a:lvl1pPr>
          </a:lstStyle>
          <a:p>
            <a:pPr eaLnBrk="1" latinLnBrk="0" hangingPunct="1"/>
            <a:r>
              <a:rPr kumimoji="0" lang="es-ES_tradnl" smtClean="0"/>
              <a:t>Clic para editar título</a:t>
            </a:r>
            <a:endParaRPr kumimoji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342900" indent="-342900" eaLnBrk="1" latinLnBrk="0" hangingPunct="1">
              <a:lnSpc>
                <a:spcPct val="150000"/>
              </a:lnSpc>
              <a:spcBef>
                <a:spcPts val="0"/>
              </a:spcBef>
              <a:buSzPct val="130000"/>
              <a:buFont typeface="Arial" pitchFamily="34" charset="0"/>
              <a:buChar char="•"/>
              <a:defRPr kumimoji="0" lang="es-ES" sz="2000">
                <a:latin typeface="Georgia" pitchFamily="18" charset="0"/>
              </a:defRPr>
            </a:lvl1pPr>
            <a:lvl2pPr marL="571500" indent="-228600" eaLnBrk="1" latinLnBrk="0" hangingPunct="1">
              <a:lnSpc>
                <a:spcPct val="150000"/>
              </a:lnSpc>
              <a:spcBef>
                <a:spcPts val="0"/>
              </a:spcBef>
              <a:buSzPct val="60000"/>
              <a:buFont typeface="Courier New" pitchFamily="49" charset="0"/>
              <a:buChar char="o"/>
              <a:defRPr kumimoji="0" lang="es-ES" sz="1800">
                <a:latin typeface="Georgia" pitchFamily="18" charset="0"/>
              </a:defRPr>
            </a:lvl2pPr>
            <a:lvl3pPr eaLnBrk="1" latinLnBrk="0" hangingPunct="1">
              <a:defRPr kumimoji="0" lang="es-ES" sz="2000">
                <a:latin typeface="Georgia" pitchFamily="18" charset="0"/>
              </a:defRPr>
            </a:lvl3pPr>
            <a:lvl4pPr eaLnBrk="1" latinLnBrk="0" hangingPunct="1">
              <a:defRPr kumimoji="0" lang="es-ES" sz="2000">
                <a:latin typeface="Georgia" pitchFamily="18" charset="0"/>
              </a:defRPr>
            </a:lvl4pPr>
            <a:lvl5pPr eaLnBrk="1" latinLnBrk="0" hangingPunct="1">
              <a:defRPr kumimoji="0" lang="es-ES" sz="2000">
                <a:latin typeface="Georgia" pitchFamily="18" charset="0"/>
              </a:defRPr>
            </a:lvl5pPr>
          </a:lstStyle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_tradnl" smtClean="0"/>
              <a:t>Segundo nivel</a:t>
            </a:r>
          </a:p>
          <a:p>
            <a:pPr lvl="2" eaLnBrk="1" latinLnBrk="0" hangingPunct="1"/>
            <a:r>
              <a:rPr kumimoji="0" lang="es-ES_tradnl" smtClean="0"/>
              <a:t>Tercer nivel</a:t>
            </a:r>
          </a:p>
          <a:p>
            <a:pPr lvl="3" eaLnBrk="1" latinLnBrk="0" hangingPunct="1"/>
            <a:r>
              <a:rPr kumimoji="0" lang="es-ES_tradnl" smtClean="0"/>
              <a:t>Cuarto nivel</a:t>
            </a:r>
          </a:p>
          <a:p>
            <a:pPr lvl="4" eaLnBrk="1" latinLnBrk="0" hangingPunct="1"/>
            <a:r>
              <a:rPr kumimoji="0" lang="es-ES_tradnl" smtClean="0"/>
              <a:t>Quinto nivel</a:t>
            </a:r>
            <a:endParaRPr kumimoji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 kumimoji="0" lang="es-ES"/>
              <a:pPr/>
              <a:t>18/10/15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 kumimoji="0"/>
              <a:pPr/>
              <a:t>‹Nr.›</a:t>
            </a:fld>
            <a:endParaRPr kumimoji="0" lang="es-ES"/>
          </a:p>
        </p:txBody>
      </p:sp>
    </p:spTree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kumimoji="0" lang="es-ES_tradnl" smtClean="0"/>
              <a:t>Clic para editar título</a:t>
            </a:r>
            <a:endParaRPr kumimoji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297363"/>
          </a:xfrm>
        </p:spPr>
        <p:txBody>
          <a:bodyPr>
            <a:normAutofit/>
          </a:bodyPr>
          <a:lstStyle>
            <a:lvl1pPr eaLnBrk="1" latinLnBrk="0" hangingPunct="1">
              <a:defRPr kumimoji="0" lang="es-ES" sz="2400"/>
            </a:lvl1pPr>
            <a:lvl2pPr eaLnBrk="1" latinLnBrk="0" hangingPunct="1">
              <a:defRPr kumimoji="0" lang="es-ES" sz="2000"/>
            </a:lvl2pPr>
            <a:lvl3pPr eaLnBrk="1" latinLnBrk="0" hangingPunct="1">
              <a:defRPr kumimoji="0" lang="es-ES" sz="1800"/>
            </a:lvl3pPr>
            <a:lvl4pPr eaLnBrk="1" latinLnBrk="0" hangingPunct="1">
              <a:defRPr kumimoji="0" lang="es-ES" sz="1600"/>
            </a:lvl4pPr>
            <a:lvl5pPr eaLnBrk="1" latinLnBrk="0" hangingPunct="1">
              <a:defRPr kumimoji="0" lang="es-ES" sz="1600"/>
            </a:lvl5pPr>
            <a:lvl6pPr eaLnBrk="1" latinLnBrk="0" hangingPunct="1">
              <a:defRPr kumimoji="0" lang="es-ES" sz="1800"/>
            </a:lvl6pPr>
            <a:lvl7pPr eaLnBrk="1" latinLnBrk="0" hangingPunct="1">
              <a:defRPr kumimoji="0" lang="es-ES" sz="1800"/>
            </a:lvl7pPr>
            <a:lvl8pPr eaLnBrk="1" latinLnBrk="0" hangingPunct="1">
              <a:defRPr kumimoji="0" lang="es-ES" sz="1800"/>
            </a:lvl8pPr>
            <a:lvl9pPr eaLnBrk="1" latinLnBrk="0" hangingPunct="1">
              <a:defRPr kumimoji="0" lang="es-ES" sz="1800"/>
            </a:lvl9pPr>
          </a:lstStyle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_tradnl" smtClean="0"/>
              <a:t>Segundo nivel</a:t>
            </a:r>
          </a:p>
          <a:p>
            <a:pPr lvl="2" eaLnBrk="1" latinLnBrk="0" hangingPunct="1"/>
            <a:r>
              <a:rPr kumimoji="0" lang="es-ES_tradnl" smtClean="0"/>
              <a:t>Tercer nivel</a:t>
            </a:r>
          </a:p>
          <a:p>
            <a:pPr lvl="3" eaLnBrk="1" latinLnBrk="0" hangingPunct="1"/>
            <a:r>
              <a:rPr kumimoji="0" lang="es-ES_tradnl" smtClean="0"/>
              <a:t>Cuarto nivel</a:t>
            </a:r>
          </a:p>
          <a:p>
            <a:pPr lvl="4" eaLnBrk="1" latinLnBrk="0" hangingPunct="1"/>
            <a:r>
              <a:rPr kumimoji="0" lang="es-ES_tradnl" smtClean="0"/>
              <a:t>Quinto nivel</a:t>
            </a:r>
            <a:endParaRPr kumimoji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297363"/>
          </a:xfrm>
        </p:spPr>
        <p:txBody>
          <a:bodyPr>
            <a:normAutofit/>
          </a:bodyPr>
          <a:lstStyle>
            <a:lvl1pPr eaLnBrk="1" latinLnBrk="0" hangingPunct="1">
              <a:defRPr kumimoji="0" lang="es-ES" sz="2400"/>
            </a:lvl1pPr>
            <a:lvl2pPr eaLnBrk="1" latinLnBrk="0" hangingPunct="1">
              <a:defRPr kumimoji="0" lang="es-ES" sz="2000"/>
            </a:lvl2pPr>
            <a:lvl3pPr eaLnBrk="1" latinLnBrk="0" hangingPunct="1">
              <a:defRPr kumimoji="0" lang="es-ES" sz="1800"/>
            </a:lvl3pPr>
            <a:lvl4pPr eaLnBrk="1" latinLnBrk="0" hangingPunct="1">
              <a:defRPr kumimoji="0" lang="es-ES" sz="1600"/>
            </a:lvl4pPr>
            <a:lvl5pPr eaLnBrk="1" latinLnBrk="0" hangingPunct="1">
              <a:defRPr kumimoji="0" lang="es-ES" sz="1600"/>
            </a:lvl5pPr>
            <a:lvl6pPr eaLnBrk="1" latinLnBrk="0" hangingPunct="1">
              <a:defRPr kumimoji="0" lang="es-ES" sz="1800"/>
            </a:lvl6pPr>
            <a:lvl7pPr eaLnBrk="1" latinLnBrk="0" hangingPunct="1">
              <a:defRPr kumimoji="0" lang="es-ES" sz="1800"/>
            </a:lvl7pPr>
            <a:lvl8pPr eaLnBrk="1" latinLnBrk="0" hangingPunct="1">
              <a:defRPr kumimoji="0" lang="es-ES" sz="1800"/>
            </a:lvl8pPr>
            <a:lvl9pPr eaLnBrk="1" latinLnBrk="0" hangingPunct="1">
              <a:defRPr kumimoji="0" lang="es-ES" sz="1800"/>
            </a:lvl9pPr>
          </a:lstStyle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_tradnl" smtClean="0"/>
              <a:t>Segundo nivel</a:t>
            </a:r>
          </a:p>
          <a:p>
            <a:pPr lvl="2" eaLnBrk="1" latinLnBrk="0" hangingPunct="1"/>
            <a:r>
              <a:rPr kumimoji="0" lang="es-ES_tradnl" smtClean="0"/>
              <a:t>Tercer nivel</a:t>
            </a:r>
          </a:p>
          <a:p>
            <a:pPr lvl="3" eaLnBrk="1" latinLnBrk="0" hangingPunct="1"/>
            <a:r>
              <a:rPr kumimoji="0" lang="es-ES_tradnl" smtClean="0"/>
              <a:t>Cuarto nivel</a:t>
            </a:r>
          </a:p>
          <a:p>
            <a:pPr lvl="4" eaLnBrk="1" latinLnBrk="0" hangingPunct="1"/>
            <a:r>
              <a:rPr kumimoji="0" lang="es-ES_tradnl" smtClean="0"/>
              <a:t>Quinto nivel</a:t>
            </a:r>
            <a:endParaRPr kumimoji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 kumimoji="0" lang="es-ES"/>
              <a:pPr/>
              <a:t>18/10/15</a:t>
            </a:fld>
            <a:endParaRPr kumimoji="0"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 kumimoji="0"/>
              <a:pPr/>
              <a:t>‹Nr.›</a:t>
            </a:fld>
            <a:endParaRPr kumimoji="0" lang="es-ES"/>
          </a:p>
        </p:txBody>
      </p:sp>
    </p:spTree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609600"/>
          </a:xfrm>
        </p:spPr>
        <p:txBody>
          <a:bodyPr/>
          <a:lstStyle>
            <a:lvl1pPr eaLnBrk="1" latinLnBrk="0" hangingPunct="1">
              <a:defRPr kumimoji="0" lang="es-ES"/>
            </a:lvl1pPr>
          </a:lstStyle>
          <a:p>
            <a:pPr eaLnBrk="1" latinLnBrk="0" hangingPunct="1"/>
            <a:r>
              <a:rPr kumimoji="0" lang="es-ES_tradnl" smtClean="0"/>
              <a:t>Clic para editar título</a:t>
            </a:r>
            <a:endParaRPr kumimoji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 eaLnBrk="1" latinLnBrk="0" hangingPunct="1">
              <a:buNone/>
              <a:defRPr kumimoji="0" lang="es-ES" sz="2000" b="1"/>
            </a:lvl1pPr>
            <a:lvl2pPr marL="457200" indent="0" eaLnBrk="1" latinLnBrk="0" hangingPunct="1">
              <a:buNone/>
              <a:defRPr kumimoji="0" lang="es-ES" sz="2000" b="1"/>
            </a:lvl2pPr>
            <a:lvl3pPr marL="914400" indent="0" eaLnBrk="1" latinLnBrk="0" hangingPunct="1">
              <a:buNone/>
              <a:defRPr kumimoji="0" lang="es-ES" sz="1800" b="1"/>
            </a:lvl3pPr>
            <a:lvl4pPr marL="1371600" indent="0" eaLnBrk="1" latinLnBrk="0" hangingPunct="1">
              <a:buNone/>
              <a:defRPr kumimoji="0" lang="es-ES" sz="1600" b="1"/>
            </a:lvl4pPr>
            <a:lvl5pPr marL="1828800" indent="0" eaLnBrk="1" latinLnBrk="0" hangingPunct="1">
              <a:buNone/>
              <a:defRPr kumimoji="0" lang="es-ES" sz="1600" b="1"/>
            </a:lvl5pPr>
            <a:lvl6pPr marL="2286000" indent="0" eaLnBrk="1" latinLnBrk="0" hangingPunct="1">
              <a:buNone/>
              <a:defRPr kumimoji="0" lang="es-ES" sz="1600" b="1"/>
            </a:lvl6pPr>
            <a:lvl7pPr marL="2743200" indent="0" eaLnBrk="1" latinLnBrk="0" hangingPunct="1">
              <a:buNone/>
              <a:defRPr kumimoji="0" lang="es-ES" sz="1600" b="1"/>
            </a:lvl7pPr>
            <a:lvl8pPr marL="3200400" indent="0" eaLnBrk="1" latinLnBrk="0" hangingPunct="1">
              <a:buNone/>
              <a:defRPr kumimoji="0" lang="es-ES" sz="1600" b="1"/>
            </a:lvl8pPr>
            <a:lvl9pPr marL="3657600" indent="0" eaLnBrk="1" latinLnBrk="0" hangingPunct="1">
              <a:buNone/>
              <a:defRPr kumimoji="0" lang="es-ES" sz="1600" b="1"/>
            </a:lvl9pPr>
          </a:lstStyle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 eaLnBrk="1" latinLnBrk="0" hangingPunct="1">
              <a:defRPr kumimoji="0" lang="es-ES" sz="2000"/>
            </a:lvl1pPr>
            <a:lvl2pPr eaLnBrk="1" latinLnBrk="0" hangingPunct="1">
              <a:defRPr kumimoji="0" lang="es-ES" sz="1800"/>
            </a:lvl2pPr>
            <a:lvl3pPr eaLnBrk="1" latinLnBrk="0" hangingPunct="1">
              <a:defRPr kumimoji="0" lang="es-ES" sz="1600"/>
            </a:lvl3pPr>
            <a:lvl4pPr eaLnBrk="1" latinLnBrk="0" hangingPunct="1">
              <a:defRPr kumimoji="0" lang="es-ES" sz="1400"/>
            </a:lvl4pPr>
            <a:lvl5pPr eaLnBrk="1" latinLnBrk="0" hangingPunct="1">
              <a:defRPr kumimoji="0" lang="es-ES" sz="1400"/>
            </a:lvl5pPr>
            <a:lvl6pPr eaLnBrk="1" latinLnBrk="0" hangingPunct="1">
              <a:defRPr kumimoji="0" lang="es-ES" sz="1600"/>
            </a:lvl6pPr>
            <a:lvl7pPr eaLnBrk="1" latinLnBrk="0" hangingPunct="1">
              <a:defRPr kumimoji="0" lang="es-ES" sz="1600"/>
            </a:lvl7pPr>
            <a:lvl8pPr eaLnBrk="1" latinLnBrk="0" hangingPunct="1">
              <a:defRPr kumimoji="0" lang="es-ES" sz="1600"/>
            </a:lvl8pPr>
            <a:lvl9pPr eaLnBrk="1" latinLnBrk="0" hangingPunct="1">
              <a:defRPr kumimoji="0" lang="es-ES" sz="1600"/>
            </a:lvl9pPr>
          </a:lstStyle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_tradnl" smtClean="0"/>
              <a:t>Segundo nivel</a:t>
            </a:r>
          </a:p>
          <a:p>
            <a:pPr lvl="2" eaLnBrk="1" latinLnBrk="0" hangingPunct="1"/>
            <a:r>
              <a:rPr kumimoji="0" lang="es-ES_tradnl" smtClean="0"/>
              <a:t>Tercer nivel</a:t>
            </a:r>
          </a:p>
          <a:p>
            <a:pPr lvl="3" eaLnBrk="1" latinLnBrk="0" hangingPunct="1"/>
            <a:r>
              <a:rPr kumimoji="0" lang="es-ES_tradnl" smtClean="0"/>
              <a:t>Cuarto nivel</a:t>
            </a:r>
          </a:p>
          <a:p>
            <a:pPr lvl="4" eaLnBrk="1" latinLnBrk="0" hangingPunct="1"/>
            <a:r>
              <a:rPr kumimoji="0" lang="es-ES_tradnl" smtClean="0"/>
              <a:t>Quinto nivel</a:t>
            </a:r>
            <a:endParaRPr kumimoji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 eaLnBrk="1" latinLnBrk="0" hangingPunct="1">
              <a:buNone/>
              <a:defRPr kumimoji="0" lang="es-ES" sz="2000" b="1"/>
            </a:lvl1pPr>
            <a:lvl2pPr marL="457200" indent="0" eaLnBrk="1" latinLnBrk="0" hangingPunct="1">
              <a:buNone/>
              <a:defRPr kumimoji="0" lang="es-ES" sz="2000" b="1"/>
            </a:lvl2pPr>
            <a:lvl3pPr marL="914400" indent="0" eaLnBrk="1" latinLnBrk="0" hangingPunct="1">
              <a:buNone/>
              <a:defRPr kumimoji="0" lang="es-ES" sz="1800" b="1"/>
            </a:lvl3pPr>
            <a:lvl4pPr marL="1371600" indent="0" eaLnBrk="1" latinLnBrk="0" hangingPunct="1">
              <a:buNone/>
              <a:defRPr kumimoji="0" lang="es-ES" sz="1600" b="1"/>
            </a:lvl4pPr>
            <a:lvl5pPr marL="1828800" indent="0" eaLnBrk="1" latinLnBrk="0" hangingPunct="1">
              <a:buNone/>
              <a:defRPr kumimoji="0" lang="es-ES" sz="1600" b="1"/>
            </a:lvl5pPr>
            <a:lvl6pPr marL="2286000" indent="0" eaLnBrk="1" latinLnBrk="0" hangingPunct="1">
              <a:buNone/>
              <a:defRPr kumimoji="0" lang="es-ES" sz="1600" b="1"/>
            </a:lvl6pPr>
            <a:lvl7pPr marL="2743200" indent="0" eaLnBrk="1" latinLnBrk="0" hangingPunct="1">
              <a:buNone/>
              <a:defRPr kumimoji="0" lang="es-ES" sz="1600" b="1"/>
            </a:lvl7pPr>
            <a:lvl8pPr marL="3200400" indent="0" eaLnBrk="1" latinLnBrk="0" hangingPunct="1">
              <a:buNone/>
              <a:defRPr kumimoji="0" lang="es-ES" sz="1600" b="1"/>
            </a:lvl8pPr>
            <a:lvl9pPr marL="3657600" indent="0" eaLnBrk="1" latinLnBrk="0" hangingPunct="1">
              <a:buNone/>
              <a:defRPr kumimoji="0" lang="es-ES" sz="1600" b="1"/>
            </a:lvl9pPr>
          </a:lstStyle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>
            <a:normAutofit/>
          </a:bodyPr>
          <a:lstStyle>
            <a:lvl1pPr eaLnBrk="1" latinLnBrk="0" hangingPunct="1">
              <a:defRPr kumimoji="0" lang="es-ES" sz="2000"/>
            </a:lvl1pPr>
            <a:lvl2pPr eaLnBrk="1" latinLnBrk="0" hangingPunct="1">
              <a:defRPr kumimoji="0" lang="es-ES" sz="1800"/>
            </a:lvl2pPr>
            <a:lvl3pPr eaLnBrk="1" latinLnBrk="0" hangingPunct="1">
              <a:defRPr kumimoji="0" lang="es-ES" sz="1600"/>
            </a:lvl3pPr>
            <a:lvl4pPr eaLnBrk="1" latinLnBrk="0" hangingPunct="1">
              <a:defRPr kumimoji="0" lang="es-ES" sz="1400"/>
            </a:lvl4pPr>
            <a:lvl5pPr eaLnBrk="1" latinLnBrk="0" hangingPunct="1">
              <a:defRPr kumimoji="0" lang="es-ES" sz="1400"/>
            </a:lvl5pPr>
            <a:lvl6pPr eaLnBrk="1" latinLnBrk="0" hangingPunct="1">
              <a:defRPr kumimoji="0" lang="es-ES" sz="1600"/>
            </a:lvl6pPr>
            <a:lvl7pPr eaLnBrk="1" latinLnBrk="0" hangingPunct="1">
              <a:defRPr kumimoji="0" lang="es-ES" sz="1600"/>
            </a:lvl7pPr>
            <a:lvl8pPr eaLnBrk="1" latinLnBrk="0" hangingPunct="1">
              <a:defRPr kumimoji="0" lang="es-ES" sz="1600"/>
            </a:lvl8pPr>
            <a:lvl9pPr eaLnBrk="1" latinLnBrk="0" hangingPunct="1">
              <a:defRPr kumimoji="0" lang="es-ES" sz="1600"/>
            </a:lvl9pPr>
          </a:lstStyle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_tradnl" smtClean="0"/>
              <a:t>Segundo nivel</a:t>
            </a:r>
          </a:p>
          <a:p>
            <a:pPr lvl="2" eaLnBrk="1" latinLnBrk="0" hangingPunct="1"/>
            <a:r>
              <a:rPr kumimoji="0" lang="es-ES_tradnl" smtClean="0"/>
              <a:t>Tercer nivel</a:t>
            </a:r>
          </a:p>
          <a:p>
            <a:pPr lvl="3" eaLnBrk="1" latinLnBrk="0" hangingPunct="1"/>
            <a:r>
              <a:rPr kumimoji="0" lang="es-ES_tradnl" smtClean="0"/>
              <a:t>Cuarto nivel</a:t>
            </a:r>
          </a:p>
          <a:p>
            <a:pPr lvl="4" eaLnBrk="1" latinLnBrk="0" hangingPunct="1"/>
            <a:r>
              <a:rPr kumimoji="0" lang="es-ES_tradnl" smtClean="0"/>
              <a:t>Quinto nivel</a:t>
            </a:r>
            <a:endParaRPr kumimoji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 kumimoji="0" lang="es-ES"/>
              <a:pPr/>
              <a:t>18/10/15</a:t>
            </a:fld>
            <a:endParaRPr kumimoji="0"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 kumimoji="0"/>
              <a:pPr/>
              <a:t>‹Nr.›</a:t>
            </a:fld>
            <a:endParaRPr kumimoji="0" lang="es-ES"/>
          </a:p>
        </p:txBody>
      </p:sp>
    </p:spTree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>
            <a:lvl1pPr eaLnBrk="1" latinLnBrk="0" hangingPunct="1">
              <a:defRPr kumimoji="0" lang="es-ES" sz="2800"/>
            </a:lvl1pPr>
          </a:lstStyle>
          <a:p>
            <a:pPr eaLnBrk="1" latinLnBrk="0" hangingPunct="1"/>
            <a:r>
              <a:rPr kumimoji="0" lang="es-ES_tradnl" smtClean="0"/>
              <a:t>Clic para editar título</a:t>
            </a:r>
            <a:endParaRPr kumimoji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 kumimoji="0" lang="es-ES"/>
              <a:pPr/>
              <a:t>18/10/15</a:t>
            </a:fld>
            <a:endParaRPr kumimoji="0"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 kumimoji="0"/>
              <a:pPr/>
              <a:t>‹Nr.›</a:t>
            </a:fld>
            <a:endParaRPr kumimoji="0" lang="es-ES"/>
          </a:p>
        </p:txBody>
      </p:sp>
    </p:spTree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 kumimoji="0" lang="es-ES"/>
              <a:pPr/>
              <a:t>18/10/15</a:t>
            </a:fld>
            <a:endParaRPr kumimoji="0"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 kumimoji="0"/>
              <a:pPr/>
              <a:t>‹Nr.›</a:t>
            </a:fld>
            <a:endParaRPr kumimoji="0" lang="es-ES"/>
          </a:p>
        </p:txBody>
      </p:sp>
    </p:spTree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3008313" cy="762000"/>
          </a:xfrm>
        </p:spPr>
        <p:txBody>
          <a:bodyPr anchor="b"/>
          <a:lstStyle>
            <a:lvl1pPr algn="l" eaLnBrk="1" latinLnBrk="0" hangingPunct="1">
              <a:defRPr kumimoji="0" lang="es-ES" sz="2000" b="1"/>
            </a:lvl1pPr>
          </a:lstStyle>
          <a:p>
            <a:pPr eaLnBrk="1" latinLnBrk="0" hangingPunct="1"/>
            <a:r>
              <a:rPr kumimoji="0" lang="es-ES_tradnl" smtClean="0"/>
              <a:t>Clic para editar título</a:t>
            </a:r>
            <a:endParaRPr kumimoji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914400"/>
            <a:ext cx="5111750" cy="5211763"/>
          </a:xfrm>
        </p:spPr>
        <p:txBody>
          <a:bodyPr>
            <a:normAutofit/>
          </a:bodyPr>
          <a:lstStyle>
            <a:lvl1pPr eaLnBrk="1" latinLnBrk="0" hangingPunct="1">
              <a:defRPr kumimoji="0" lang="es-ES" sz="2800"/>
            </a:lvl1pPr>
            <a:lvl2pPr eaLnBrk="1" latinLnBrk="0" hangingPunct="1">
              <a:defRPr kumimoji="0" lang="es-ES" sz="2400"/>
            </a:lvl2pPr>
            <a:lvl3pPr eaLnBrk="1" latinLnBrk="0" hangingPunct="1">
              <a:defRPr kumimoji="0" lang="es-ES" sz="2000"/>
            </a:lvl3pPr>
            <a:lvl4pPr eaLnBrk="1" latinLnBrk="0" hangingPunct="1">
              <a:defRPr kumimoji="0" lang="es-ES" sz="1800"/>
            </a:lvl4pPr>
            <a:lvl5pPr eaLnBrk="1" latinLnBrk="0" hangingPunct="1">
              <a:defRPr kumimoji="0" lang="es-ES" sz="1800"/>
            </a:lvl5pPr>
            <a:lvl6pPr eaLnBrk="1" latinLnBrk="0" hangingPunct="1">
              <a:defRPr kumimoji="0" lang="es-ES" sz="2000"/>
            </a:lvl6pPr>
            <a:lvl7pPr eaLnBrk="1" latinLnBrk="0" hangingPunct="1">
              <a:defRPr kumimoji="0" lang="es-ES" sz="2000"/>
            </a:lvl7pPr>
            <a:lvl8pPr eaLnBrk="1" latinLnBrk="0" hangingPunct="1">
              <a:defRPr kumimoji="0" lang="es-ES" sz="2000"/>
            </a:lvl8pPr>
            <a:lvl9pPr eaLnBrk="1" latinLnBrk="0" hangingPunct="1">
              <a:defRPr kumimoji="0" lang="es-ES" sz="2000"/>
            </a:lvl9pPr>
          </a:lstStyle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_tradnl" smtClean="0"/>
              <a:t>Segundo nivel</a:t>
            </a:r>
          </a:p>
          <a:p>
            <a:pPr lvl="2" eaLnBrk="1" latinLnBrk="0" hangingPunct="1"/>
            <a:r>
              <a:rPr kumimoji="0" lang="es-ES_tradnl" smtClean="0"/>
              <a:t>Tercer nivel</a:t>
            </a:r>
          </a:p>
          <a:p>
            <a:pPr lvl="3" eaLnBrk="1" latinLnBrk="0" hangingPunct="1"/>
            <a:r>
              <a:rPr kumimoji="0" lang="es-ES_tradnl" smtClean="0"/>
              <a:t>Cuarto nivel</a:t>
            </a:r>
          </a:p>
          <a:p>
            <a:pPr lvl="4" eaLnBrk="1" latinLnBrk="0" hangingPunct="1"/>
            <a:r>
              <a:rPr kumimoji="0" lang="es-ES_tradnl" smtClean="0"/>
              <a:t>Quinto nivel</a:t>
            </a:r>
            <a:endParaRPr kumimoji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752600"/>
            <a:ext cx="3008313" cy="4373563"/>
          </a:xfrm>
        </p:spPr>
        <p:txBody>
          <a:bodyPr/>
          <a:lstStyle>
            <a:lvl1pPr marL="0" indent="0" eaLnBrk="1" latinLnBrk="0" hangingPunct="1">
              <a:buNone/>
              <a:defRPr kumimoji="0" lang="es-ES" sz="1400"/>
            </a:lvl1pPr>
            <a:lvl2pPr marL="457200" indent="0" eaLnBrk="1" latinLnBrk="0" hangingPunct="1">
              <a:buNone/>
              <a:defRPr kumimoji="0" lang="es-ES" sz="1200"/>
            </a:lvl2pPr>
            <a:lvl3pPr marL="914400" indent="0" eaLnBrk="1" latinLnBrk="0" hangingPunct="1">
              <a:buNone/>
              <a:defRPr kumimoji="0" lang="es-ES" sz="1000"/>
            </a:lvl3pPr>
            <a:lvl4pPr marL="1371600" indent="0" eaLnBrk="1" latinLnBrk="0" hangingPunct="1">
              <a:buNone/>
              <a:defRPr kumimoji="0" lang="es-ES" sz="900"/>
            </a:lvl4pPr>
            <a:lvl5pPr marL="1828800" indent="0" eaLnBrk="1" latinLnBrk="0" hangingPunct="1">
              <a:buNone/>
              <a:defRPr kumimoji="0" lang="es-ES" sz="900"/>
            </a:lvl5pPr>
            <a:lvl6pPr marL="2286000" indent="0" eaLnBrk="1" latinLnBrk="0" hangingPunct="1">
              <a:buNone/>
              <a:defRPr kumimoji="0" lang="es-ES" sz="900"/>
            </a:lvl6pPr>
            <a:lvl7pPr marL="2743200" indent="0" eaLnBrk="1" latinLnBrk="0" hangingPunct="1">
              <a:buNone/>
              <a:defRPr kumimoji="0" lang="es-ES" sz="900"/>
            </a:lvl7pPr>
            <a:lvl8pPr marL="3200400" indent="0" eaLnBrk="1" latinLnBrk="0" hangingPunct="1">
              <a:buNone/>
              <a:defRPr kumimoji="0" lang="es-ES" sz="900"/>
            </a:lvl8pPr>
            <a:lvl9pPr marL="3657600" indent="0" eaLnBrk="1" latinLnBrk="0" hangingPunct="1">
              <a:buNone/>
              <a:defRPr kumimoji="0" lang="es-ES" sz="900"/>
            </a:lvl9pPr>
          </a:lstStyle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 kumimoji="0" lang="es-ES"/>
              <a:pPr/>
              <a:t>18/10/15</a:t>
            </a:fld>
            <a:endParaRPr kumimoji="0"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 kumimoji="0"/>
              <a:pPr/>
              <a:t>‹Nr.›</a:t>
            </a:fld>
            <a:endParaRPr kumimoji="0" lang="es-ES"/>
          </a:p>
        </p:txBody>
      </p:sp>
    </p:spTree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 eaLnBrk="1" latinLnBrk="0" hangingPunct="1">
              <a:defRPr kumimoji="0" lang="es-ES" sz="2000" b="1"/>
            </a:lvl1pPr>
          </a:lstStyle>
          <a:p>
            <a:pPr eaLnBrk="1" latinLnBrk="0" hangingPunct="1"/>
            <a:r>
              <a:rPr kumimoji="0" lang="es-ES_tradnl" smtClean="0"/>
              <a:t>Clic para editar título</a:t>
            </a:r>
            <a:endParaRPr kumimoji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 eaLnBrk="1" latinLnBrk="0" hangingPunct="1">
              <a:buNone/>
              <a:defRPr kumimoji="0" lang="es-ES" sz="3200"/>
            </a:lvl1pPr>
            <a:lvl2pPr marL="457200" indent="0" eaLnBrk="1" latinLnBrk="0" hangingPunct="1">
              <a:buNone/>
              <a:defRPr kumimoji="0" lang="es-ES" sz="2800"/>
            </a:lvl2pPr>
            <a:lvl3pPr marL="914400" indent="0" eaLnBrk="1" latinLnBrk="0" hangingPunct="1">
              <a:buNone/>
              <a:defRPr kumimoji="0" lang="es-ES" sz="2400"/>
            </a:lvl3pPr>
            <a:lvl4pPr marL="1371600" indent="0" eaLnBrk="1" latinLnBrk="0" hangingPunct="1">
              <a:buNone/>
              <a:defRPr kumimoji="0" lang="es-ES" sz="2000"/>
            </a:lvl4pPr>
            <a:lvl5pPr marL="1828800" indent="0" eaLnBrk="1" latinLnBrk="0" hangingPunct="1">
              <a:buNone/>
              <a:defRPr kumimoji="0" lang="es-ES" sz="2000"/>
            </a:lvl5pPr>
            <a:lvl6pPr marL="2286000" indent="0" eaLnBrk="1" latinLnBrk="0" hangingPunct="1">
              <a:buNone/>
              <a:defRPr kumimoji="0" lang="es-ES" sz="2000"/>
            </a:lvl6pPr>
            <a:lvl7pPr marL="2743200" indent="0" eaLnBrk="1" latinLnBrk="0" hangingPunct="1">
              <a:buNone/>
              <a:defRPr kumimoji="0" lang="es-ES" sz="2000"/>
            </a:lvl7pPr>
            <a:lvl8pPr marL="3200400" indent="0" eaLnBrk="1" latinLnBrk="0" hangingPunct="1">
              <a:buNone/>
              <a:defRPr kumimoji="0" lang="es-ES" sz="2000"/>
            </a:lvl8pPr>
            <a:lvl9pPr marL="3657600" indent="0" eaLnBrk="1" latinLnBrk="0" hangingPunct="1">
              <a:buNone/>
              <a:defRPr kumimoji="0" lang="es-ES" sz="2000"/>
            </a:lvl9pPr>
          </a:lstStyle>
          <a:p>
            <a:pPr eaLnBrk="1" latinLnBrk="0" hangingPunct="1"/>
            <a:r>
              <a:rPr kumimoji="0" lang="es-ES_tradnl" smtClean="0"/>
              <a:t>Arrastre la imagen al marcador de posición o haga clic en el icono para agregar</a:t>
            </a:r>
            <a:endParaRPr kumimoji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 eaLnBrk="1" latinLnBrk="0" hangingPunct="1">
              <a:buNone/>
              <a:defRPr kumimoji="0" lang="es-ES" sz="1400"/>
            </a:lvl1pPr>
            <a:lvl2pPr marL="457200" indent="0" eaLnBrk="1" latinLnBrk="0" hangingPunct="1">
              <a:buNone/>
              <a:defRPr kumimoji="0" lang="es-ES" sz="1200"/>
            </a:lvl2pPr>
            <a:lvl3pPr marL="914400" indent="0" eaLnBrk="1" latinLnBrk="0" hangingPunct="1">
              <a:buNone/>
              <a:defRPr kumimoji="0" lang="es-ES" sz="1000"/>
            </a:lvl3pPr>
            <a:lvl4pPr marL="1371600" indent="0" eaLnBrk="1" latinLnBrk="0" hangingPunct="1">
              <a:buNone/>
              <a:defRPr kumimoji="0" lang="es-ES" sz="900"/>
            </a:lvl4pPr>
            <a:lvl5pPr marL="1828800" indent="0" eaLnBrk="1" latinLnBrk="0" hangingPunct="1">
              <a:buNone/>
              <a:defRPr kumimoji="0" lang="es-ES" sz="900"/>
            </a:lvl5pPr>
            <a:lvl6pPr marL="2286000" indent="0" eaLnBrk="1" latinLnBrk="0" hangingPunct="1">
              <a:buNone/>
              <a:defRPr kumimoji="0" lang="es-ES" sz="900"/>
            </a:lvl6pPr>
            <a:lvl7pPr marL="2743200" indent="0" eaLnBrk="1" latinLnBrk="0" hangingPunct="1">
              <a:buNone/>
              <a:defRPr kumimoji="0" lang="es-ES" sz="900"/>
            </a:lvl7pPr>
            <a:lvl8pPr marL="3200400" indent="0" eaLnBrk="1" latinLnBrk="0" hangingPunct="1">
              <a:buNone/>
              <a:defRPr kumimoji="0" lang="es-ES" sz="900"/>
            </a:lvl8pPr>
            <a:lvl9pPr marL="3657600" indent="0" eaLnBrk="1" latinLnBrk="0" hangingPunct="1">
              <a:buNone/>
              <a:defRPr kumimoji="0" lang="es-ES" sz="900"/>
            </a:lvl9pPr>
          </a:lstStyle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 kumimoji="0" lang="es-ES"/>
              <a:pPr/>
              <a:t>18/10/15</a:t>
            </a:fld>
            <a:endParaRPr kumimoji="0"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 kumimoji="0"/>
              <a:pPr/>
              <a:t>‹Nr.›</a:t>
            </a:fld>
            <a:endParaRPr kumimoji="0" lang="es-ES"/>
          </a:p>
        </p:txBody>
      </p:sp>
    </p:spTree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kumimoji="0" lang="es-ES_tradnl" smtClean="0"/>
              <a:t>Clic para editar título</a:t>
            </a:r>
            <a:endParaRPr kumimoji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_tradnl" smtClean="0"/>
              <a:t>Segundo nivel</a:t>
            </a:r>
          </a:p>
          <a:p>
            <a:pPr lvl="2" eaLnBrk="1" latinLnBrk="0" hangingPunct="1"/>
            <a:r>
              <a:rPr kumimoji="0" lang="es-ES_tradnl" smtClean="0"/>
              <a:t>Tercer nivel</a:t>
            </a:r>
          </a:p>
          <a:p>
            <a:pPr lvl="3" eaLnBrk="1" latinLnBrk="0" hangingPunct="1"/>
            <a:r>
              <a:rPr kumimoji="0" lang="es-ES_tradnl" smtClean="0"/>
              <a:t>Cuarto nivel</a:t>
            </a:r>
          </a:p>
          <a:p>
            <a:pPr lvl="4" eaLnBrk="1" latinLnBrk="0" hangingPunct="1"/>
            <a:r>
              <a:rPr kumimoji="0" lang="es-ES_tradnl" smtClean="0"/>
              <a:t>Quinto nivel</a:t>
            </a:r>
            <a:endParaRPr kumimoji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 kumimoji="0" lang="es-ES"/>
              <a:pPr/>
              <a:t>18/10/15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 kumimoji="0"/>
              <a:pPr/>
              <a:t>‹Nr.›</a:t>
            </a:fld>
            <a:endParaRPr kumimoji="0" lang="es-ES"/>
          </a:p>
        </p:txBody>
      </p:sp>
    </p:spTree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y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0"/>
            <a:ext cx="2057400" cy="5211763"/>
          </a:xfrm>
        </p:spPr>
        <p:txBody>
          <a:bodyPr vert="eaVert"/>
          <a:lstStyle/>
          <a:p>
            <a:pPr eaLnBrk="1" latinLnBrk="0" hangingPunct="1"/>
            <a:r>
              <a:rPr kumimoji="0" lang="es-ES_tradnl" smtClean="0"/>
              <a:t>Clic para editar título</a:t>
            </a:r>
            <a:endParaRPr kumimoji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0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_tradnl" smtClean="0"/>
              <a:t>Segundo nivel</a:t>
            </a:r>
          </a:p>
          <a:p>
            <a:pPr lvl="2" eaLnBrk="1" latinLnBrk="0" hangingPunct="1"/>
            <a:r>
              <a:rPr kumimoji="0" lang="es-ES_tradnl" smtClean="0"/>
              <a:t>Tercer nivel</a:t>
            </a:r>
          </a:p>
          <a:p>
            <a:pPr lvl="3" eaLnBrk="1" latinLnBrk="0" hangingPunct="1"/>
            <a:r>
              <a:rPr kumimoji="0" lang="es-ES_tradnl" smtClean="0"/>
              <a:t>Cuarto nivel</a:t>
            </a:r>
          </a:p>
          <a:p>
            <a:pPr lvl="4" eaLnBrk="1" latinLnBrk="0" hangingPunct="1"/>
            <a:r>
              <a:rPr kumimoji="0" lang="es-ES_tradnl" smtClean="0"/>
              <a:t>Quinto nivel</a:t>
            </a:r>
            <a:endParaRPr kumimoji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 kumimoji="0" lang="es-ES"/>
              <a:pPr/>
              <a:t>18/10/15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 kumimoji="0"/>
              <a:pPr/>
              <a:t>‹Nr.›</a:t>
            </a:fld>
            <a:endParaRPr kumimoji="0" lang="es-ES"/>
          </a:p>
        </p:txBody>
      </p:sp>
    </p:spTree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eaLnBrk="1" latinLnBrk="0" hangingPunct="1"/>
            <a:r>
              <a:rPr kumimoji="0" lang="es-ES_tradnl" smtClean="0"/>
              <a:t>Clic para editar título</a:t>
            </a:r>
            <a:endParaRPr kumimoji="0"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8800"/>
            <a:ext cx="8229600" cy="4297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_tradnl" smtClean="0"/>
              <a:t>Segundo nivel</a:t>
            </a:r>
          </a:p>
          <a:p>
            <a:pPr lvl="2" eaLnBrk="1" latinLnBrk="0" hangingPunct="1"/>
            <a:r>
              <a:rPr kumimoji="0" lang="es-ES_tradnl" smtClean="0"/>
              <a:t>Tercer nivel</a:t>
            </a:r>
          </a:p>
          <a:p>
            <a:pPr lvl="3" eaLnBrk="1" latinLnBrk="0" hangingPunct="1"/>
            <a:r>
              <a:rPr kumimoji="0" lang="es-ES_tradnl" smtClean="0"/>
              <a:t>Cuarto nivel</a:t>
            </a:r>
          </a:p>
          <a:p>
            <a:pPr lvl="4" eaLnBrk="1" latinLnBrk="0" hangingPunct="1"/>
            <a:r>
              <a:rPr kumimoji="0" lang="es-ES_tradnl" smtClean="0"/>
              <a:t>Quinto nivel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latinLnBrk="0" hangingPunct="1">
              <a:defRPr kumimoji="0" lang="es-ES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22158D-428B-4987-8B28-745A2AFA1252}" type="datetimeFigureOut">
              <a:rPr kumimoji="0" lang="es-ES"/>
              <a:pPr/>
              <a:t>18/10/15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latinLnBrk="0" hangingPunct="1">
              <a:defRPr kumimoji="0" lang="es-ES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latinLnBrk="0" hangingPunct="1">
              <a:defRPr kumimoji="0" lang="es-ES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5FC477-0A05-4F3E-8EE9-E015C9089D56}" type="slidenum">
              <a:rPr kumimoji="0"/>
              <a:pPr/>
              <a:t>‹Nr.›</a:t>
            </a:fld>
            <a:endParaRPr kumimoji="0" lang="es-E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3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1722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kumimoji="0" lang="es-ES"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es-ES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es-ES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es-ES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es-ES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es-ES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es-ES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es-ES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es-ES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es-ES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kumimoji="0" lang="es-ES"/>
      </a:defPPr>
      <a:lvl1pPr marL="0" algn="l" defTabSz="914400" rtl="0" eaLnBrk="1" latinLnBrk="0" hangingPunct="1">
        <a:defRPr kumimoji="0" lang="es-ES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0" lang="es-ES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0" lang="es-ES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0" lang="es-ES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0" lang="es-ES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0" lang="es-ES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0" lang="es-ES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0" lang="es-ES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0" lang="es-ES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1" Type="http://schemas.openxmlformats.org/officeDocument/2006/relationships/tags" Target="../tags/tag1.xml"/><Relationship Id="rId2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tags" Target="../tags/tag4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3.xml"/><Relationship Id="rId1" Type="http://schemas.openxmlformats.org/officeDocument/2006/relationships/tags" Target="../tags/tag5.xml"/><Relationship Id="rId2" Type="http://schemas.openxmlformats.org/officeDocument/2006/relationships/tags" Target="../tags/tag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4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1" Type="http://schemas.openxmlformats.org/officeDocument/2006/relationships/tags" Target="../tags/tag8.xml"/><Relationship Id="rId2" Type="http://schemas.openxmlformats.org/officeDocument/2006/relationships/tags" Target="../tags/tag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png"/><Relationship Id="rId3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9623" y="3581400"/>
            <a:ext cx="9144000" cy="2667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0" y="2743200"/>
            <a:ext cx="9144000" cy="10668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s-ES" sz="4400" dirty="0" smtClean="0"/>
              <a:t>Presentación del Proyecto</a:t>
            </a:r>
            <a:endParaRPr lang="es-ES" sz="44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28796"/>
            <a:ext cx="9144000" cy="27051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381000" y="5465232"/>
            <a:ext cx="8246852" cy="13716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r>
              <a:rPr lang="es-ES" dirty="0" smtClean="0"/>
              <a:t>FRANCISCO MÁRQUEZ MARAVER </a:t>
            </a:r>
            <a:r>
              <a:rPr lang="es-ES" dirty="0" smtClean="0"/>
              <a:t> </a:t>
            </a:r>
          </a:p>
          <a:p>
            <a:r>
              <a:rPr lang="es-ES" dirty="0" smtClean="0"/>
              <a:t>Facultativo especialista coordinador de la secci</a:t>
            </a:r>
            <a:r>
              <a:rPr lang="es-ES" dirty="0" smtClean="0"/>
              <a:t>ón de ginecología oncológica (anterior Jefe de Sección)</a:t>
            </a:r>
          </a:p>
          <a:p>
            <a:r>
              <a:rPr lang="es-ES" dirty="0" smtClean="0"/>
              <a:t>U.G.C. Obstetricia y </a:t>
            </a:r>
            <a:r>
              <a:rPr lang="es-ES" dirty="0" err="1" smtClean="0"/>
              <a:t>ginecológía</a:t>
            </a:r>
            <a:endParaRPr lang="es-ES" dirty="0" smtClean="0"/>
          </a:p>
          <a:p>
            <a:r>
              <a:rPr lang="es-ES" dirty="0" smtClean="0"/>
              <a:t>H.U.V. </a:t>
            </a:r>
            <a:r>
              <a:rPr lang="es-ES" dirty="0" smtClean="0"/>
              <a:t>Macarena</a:t>
            </a:r>
          </a:p>
          <a:p>
            <a:r>
              <a:rPr lang="es-ES" dirty="0" smtClean="0"/>
              <a:t>Sevilla</a:t>
            </a:r>
            <a:r>
              <a:rPr lang="es-ES" dirty="0"/>
              <a:t>	</a:t>
            </a:r>
            <a:r>
              <a:rPr lang="es-ES" dirty="0" smtClean="0"/>
              <a:t>		</a:t>
            </a:r>
            <a:r>
              <a:rPr lang="es-ES" dirty="0" smtClean="0"/>
              <a:t>			8 </a:t>
            </a:r>
            <a:r>
              <a:rPr lang="es-ES" dirty="0" smtClean="0"/>
              <a:t>DE OCTUBRE DE 2015</a:t>
            </a:r>
            <a:endParaRPr lang="es-ES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4648200" cy="914400"/>
          </a:xfrm>
        </p:spPr>
        <p:txBody>
          <a:bodyPr>
            <a:normAutofit/>
          </a:bodyPr>
          <a:lstStyle/>
          <a:p>
            <a:r>
              <a:rPr lang="es-ES" dirty="0"/>
              <a:t>Información </a:t>
            </a:r>
            <a:r>
              <a:rPr lang="es-ES" dirty="0" smtClean="0"/>
              <a:t>general</a:t>
            </a:r>
            <a:endParaRPr lang="es-E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828800"/>
            <a:ext cx="8077200" cy="4297363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s-ES" dirty="0"/>
              <a:t>¿Sobre qué es el proyecto ?</a:t>
            </a:r>
          </a:p>
          <a:p>
            <a:pPr lvl="1"/>
            <a:r>
              <a:rPr lang="es-ES" dirty="0" smtClean="0"/>
              <a:t>Jornadas de cirugía ginecológica general y “democrática”</a:t>
            </a:r>
            <a:endParaRPr lang="es-ES" dirty="0"/>
          </a:p>
          <a:p>
            <a:r>
              <a:rPr lang="es-ES" dirty="0" smtClean="0"/>
              <a:t>Objetivo de </a:t>
            </a:r>
            <a:r>
              <a:rPr lang="es-ES" dirty="0"/>
              <a:t>este </a:t>
            </a:r>
            <a:r>
              <a:rPr lang="es-ES" dirty="0" smtClean="0"/>
              <a:t>proyecto</a:t>
            </a:r>
          </a:p>
          <a:p>
            <a:pPr lvl="1"/>
            <a:r>
              <a:rPr lang="es-ES" dirty="0"/>
              <a:t>compartir nuestros conocimientos y experiencias con la comunidad de ginecólogos </a:t>
            </a:r>
            <a:r>
              <a:rPr lang="es-ES" dirty="0" smtClean="0"/>
              <a:t>españoles</a:t>
            </a:r>
          </a:p>
          <a:p>
            <a:pPr lvl="1"/>
            <a:r>
              <a:rPr lang="es-ES" dirty="0"/>
              <a:t>adquirir relaciones y asimilar experiencias de otros colegas españoles</a:t>
            </a:r>
          </a:p>
          <a:p>
            <a:endParaRPr lang="es-ES" dirty="0"/>
          </a:p>
          <a:p>
            <a:r>
              <a:rPr lang="es-ES" dirty="0" smtClean="0"/>
              <a:t>Ámbito </a:t>
            </a:r>
            <a:r>
              <a:rPr lang="es-ES" dirty="0"/>
              <a:t>del </a:t>
            </a:r>
            <a:r>
              <a:rPr lang="es-ES" dirty="0" smtClean="0"/>
              <a:t>proyecto</a:t>
            </a:r>
          </a:p>
          <a:p>
            <a:pPr lvl="1"/>
            <a:r>
              <a:rPr lang="es-ES" dirty="0" smtClean="0"/>
              <a:t>Nacional </a:t>
            </a:r>
            <a:endParaRPr lang="es-ES" dirty="0"/>
          </a:p>
          <a:p>
            <a:pPr marL="0" indent="0">
              <a:buNone/>
            </a:pPr>
            <a:endParaRPr lang="es-ES" dirty="0"/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s-ES"/>
              <a:t>Estado actual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>
              <a:lnSpc>
                <a:spcPct val="150000"/>
              </a:lnSpc>
            </a:pPr>
            <a:r>
              <a:rPr lang="es-ES" dirty="0" smtClean="0"/>
              <a:t>Antecedentes:</a:t>
            </a:r>
            <a:endParaRPr lang="es-ES" dirty="0"/>
          </a:p>
          <a:p>
            <a:pPr lvl="1">
              <a:lnSpc>
                <a:spcPct val="150000"/>
              </a:lnSpc>
            </a:pPr>
            <a:r>
              <a:rPr lang="es-ES" dirty="0" smtClean="0"/>
              <a:t>Desde hace más de 25 años solo se ha organizado por este hospital un evento científico con difusión exterior</a:t>
            </a:r>
            <a:endParaRPr lang="es-ES" dirty="0"/>
          </a:p>
          <a:p>
            <a:pPr lvl="1">
              <a:lnSpc>
                <a:spcPct val="150000"/>
              </a:lnSpc>
            </a:pPr>
            <a:r>
              <a:rPr lang="es-ES" dirty="0" smtClean="0"/>
              <a:t>1999: JORNADA DE CIRUGÍA EN DIRECTO</a:t>
            </a:r>
            <a:endParaRPr lang="es-ES" dirty="0"/>
          </a:p>
          <a:p>
            <a:pPr lvl="2">
              <a:lnSpc>
                <a:spcPct val="150000"/>
              </a:lnSpc>
            </a:pPr>
            <a:r>
              <a:rPr lang="es-ES" dirty="0" smtClean="0"/>
              <a:t>Organizada por Dr. Dueñas </a:t>
            </a:r>
          </a:p>
          <a:p>
            <a:pPr lvl="2">
              <a:lnSpc>
                <a:spcPct val="150000"/>
              </a:lnSpc>
            </a:pPr>
            <a:r>
              <a:rPr lang="es-ES" dirty="0" smtClean="0"/>
              <a:t>Cirujanos locales de cirugía abierta, laparoscópica y </a:t>
            </a:r>
            <a:r>
              <a:rPr lang="es-ES" dirty="0" err="1" smtClean="0"/>
              <a:t>transvaginal</a:t>
            </a:r>
            <a:endParaRPr lang="es-ES" dirty="0"/>
          </a:p>
          <a:p>
            <a:pPr>
              <a:lnSpc>
                <a:spcPct val="150000"/>
              </a:lnSpc>
            </a:pPr>
            <a:r>
              <a:rPr lang="es-ES" dirty="0" smtClean="0"/>
              <a:t>Necesidad y responsabilidad como Hospital de 3º nivel de cubrir la investigación y la docencia APROVECHANDO la asistencia. </a:t>
            </a:r>
            <a:endParaRPr lang="es-ES" dirty="0"/>
          </a:p>
          <a:p>
            <a:pPr marL="0" indent="0">
              <a:buNone/>
            </a:pPr>
            <a:endParaRPr lang="es-ES" dirty="0"/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El proyecto: FORMATO DE LAS JORNADAS</a:t>
            </a:r>
            <a:endParaRPr lang="es-E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s-ES" dirty="0" smtClean="0"/>
              <a:t>1º DÍA: </a:t>
            </a:r>
          </a:p>
          <a:p>
            <a:pPr lvl="1"/>
            <a:r>
              <a:rPr lang="es-ES" dirty="0" smtClean="0"/>
              <a:t>MAÑANA Y TARDE DE TEORÍA</a:t>
            </a:r>
          </a:p>
          <a:p>
            <a:pPr lvl="1"/>
            <a:r>
              <a:rPr lang="es-ES" dirty="0" smtClean="0"/>
              <a:t>MAÑANA DE CIRUGÍA RETRANSMITIDA EN DIRECTO DESDE DOS QUIRÓFANOS</a:t>
            </a:r>
            <a:endParaRPr lang="es-ES" dirty="0"/>
          </a:p>
          <a:p>
            <a:pPr>
              <a:lnSpc>
                <a:spcPct val="150000"/>
              </a:lnSpc>
            </a:pPr>
            <a:r>
              <a:rPr lang="es-ES" dirty="0" smtClean="0"/>
              <a:t>¿CUANDO?</a:t>
            </a:r>
          </a:p>
          <a:p>
            <a:pPr lvl="1"/>
            <a:r>
              <a:rPr lang="es-ES" dirty="0" smtClean="0"/>
              <a:t>28 y 29 de enero de 2015</a:t>
            </a:r>
          </a:p>
          <a:p>
            <a:pPr>
              <a:lnSpc>
                <a:spcPct val="150000"/>
              </a:lnSpc>
            </a:pPr>
            <a:r>
              <a:rPr lang="es-ES" dirty="0" smtClean="0"/>
              <a:t>¿DÓNDE?</a:t>
            </a:r>
            <a:endParaRPr lang="es-ES" dirty="0"/>
          </a:p>
          <a:p>
            <a:pPr lvl="1">
              <a:lnSpc>
                <a:spcPct val="150000"/>
              </a:lnSpc>
            </a:pPr>
            <a:r>
              <a:rPr lang="es-ES" dirty="0" smtClean="0"/>
              <a:t>Hospital Virgen Macarena</a:t>
            </a:r>
            <a:endParaRPr lang="es-ES" dirty="0"/>
          </a:p>
          <a:p>
            <a:pPr lvl="1">
              <a:lnSpc>
                <a:spcPct val="150000"/>
              </a:lnSpc>
            </a:pPr>
            <a:r>
              <a:rPr lang="es-ES" dirty="0" smtClean="0"/>
              <a:t>SESIONES QUIRÚRGICAS:	 	QUIRÓFANOS 401 Y 402</a:t>
            </a:r>
            <a:endParaRPr lang="es-ES" dirty="0"/>
          </a:p>
          <a:p>
            <a:pPr lvl="1">
              <a:lnSpc>
                <a:spcPct val="150000"/>
              </a:lnSpc>
            </a:pPr>
            <a:r>
              <a:rPr lang="es-ES" dirty="0" smtClean="0"/>
              <a:t>SESIONES TEÓRICAS: 		AULA MAGNA</a:t>
            </a:r>
            <a:endParaRPr lang="es-ES" dirty="0"/>
          </a:p>
          <a:p>
            <a:pPr>
              <a:lnSpc>
                <a:spcPct val="150000"/>
              </a:lnSpc>
            </a:pPr>
            <a:endParaRPr lang="es-ES" dirty="0"/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04800" y="609600"/>
            <a:ext cx="5029200" cy="1143000"/>
          </a:xfrm>
        </p:spPr>
        <p:txBody>
          <a:bodyPr/>
          <a:lstStyle/>
          <a:p>
            <a:r>
              <a:rPr lang="es-ES" dirty="0" smtClean="0"/>
              <a:t>A QUIEN SE DIRIGE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8800" y="228601"/>
            <a:ext cx="3352800" cy="16002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457200" y="1828800"/>
            <a:ext cx="8534400" cy="47244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s-ES" sz="2400" dirty="0" smtClean="0"/>
              <a:t>Médicos </a:t>
            </a:r>
            <a:r>
              <a:rPr lang="es-ES" sz="2400" dirty="0"/>
              <a:t>especialistas en obstetricia y ginecología</a:t>
            </a:r>
          </a:p>
          <a:p>
            <a:r>
              <a:rPr lang="es-ES" sz="2400" dirty="0" smtClean="0"/>
              <a:t>Médicos </a:t>
            </a:r>
            <a:r>
              <a:rPr lang="es-ES" sz="2400" dirty="0"/>
              <a:t>especialistas en obstetricia y ginecología en formación</a:t>
            </a:r>
          </a:p>
          <a:p>
            <a:r>
              <a:rPr lang="es-ES" sz="2400" dirty="0" smtClean="0"/>
              <a:t>Otros </a:t>
            </a:r>
            <a:r>
              <a:rPr lang="es-ES" sz="2400" dirty="0"/>
              <a:t>médicos especialistas o en formación en especialidades quirúrgicas o no quirúrgicas afines a la cirugía ginecológica.</a:t>
            </a:r>
          </a:p>
          <a:p>
            <a:r>
              <a:rPr lang="es-ES" sz="2400" dirty="0" smtClean="0"/>
              <a:t>Cualquier </a:t>
            </a:r>
            <a:r>
              <a:rPr lang="es-ES" sz="2400" dirty="0"/>
              <a:t>sanitario interesado en la cirugía ginecológica</a:t>
            </a:r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FILOSOFÍA DE LAS PONENCIAS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s-ES" sz="3600" b="1" baseline="30000" dirty="0" smtClean="0"/>
              <a:t>Temas</a:t>
            </a:r>
            <a:r>
              <a:rPr lang="es-ES" sz="3600" baseline="30000" dirty="0" smtClean="0"/>
              <a:t> pensados </a:t>
            </a:r>
            <a:r>
              <a:rPr lang="es-ES" sz="3600" baseline="30000" dirty="0"/>
              <a:t>para que el </a:t>
            </a:r>
            <a:r>
              <a:rPr lang="es-ES" sz="3600" b="1" baseline="30000" dirty="0"/>
              <a:t>ponente </a:t>
            </a:r>
            <a:r>
              <a:rPr lang="es-ES" sz="3600" b="1" baseline="30000" dirty="0" smtClean="0"/>
              <a:t>experto</a:t>
            </a:r>
            <a:r>
              <a:rPr lang="es-ES" sz="3600" baseline="30000" dirty="0" smtClean="0"/>
              <a:t> </a:t>
            </a:r>
          </a:p>
          <a:p>
            <a:r>
              <a:rPr lang="es-ES" sz="3600" baseline="30000" dirty="0"/>
              <a:t>T</a:t>
            </a:r>
            <a:r>
              <a:rPr lang="es-ES" sz="3600" baseline="30000" dirty="0" smtClean="0"/>
              <a:t>enga </a:t>
            </a:r>
            <a:r>
              <a:rPr lang="es-ES" sz="3600" baseline="30000" dirty="0"/>
              <a:t>libertad para contar </a:t>
            </a:r>
            <a:r>
              <a:rPr lang="es-ES" sz="3600" b="1" baseline="30000" dirty="0"/>
              <a:t>lo que quiera </a:t>
            </a:r>
            <a:r>
              <a:rPr lang="es-ES" sz="3600" baseline="30000" dirty="0"/>
              <a:t>en relación al tema asignado </a:t>
            </a:r>
            <a:endParaRPr lang="es-ES" sz="3600" baseline="30000" dirty="0" smtClean="0"/>
          </a:p>
          <a:p>
            <a:r>
              <a:rPr lang="es-ES" sz="3600" baseline="30000" dirty="0"/>
              <a:t>C</a:t>
            </a:r>
            <a:r>
              <a:rPr lang="es-ES" sz="3600" baseline="30000" dirty="0" smtClean="0"/>
              <a:t>on </a:t>
            </a:r>
            <a:r>
              <a:rPr lang="es-ES" sz="3600" baseline="30000" dirty="0"/>
              <a:t>el objetivo de que se vea estimulado a transmitir lo que sabe y lo que ha aprendido en su práctica quirúrgica para que así </a:t>
            </a:r>
            <a:r>
              <a:rPr lang="es-ES" sz="3600" baseline="30000" dirty="0" smtClean="0"/>
              <a:t>podamos…</a:t>
            </a:r>
          </a:p>
          <a:p>
            <a:pPr lvl="2"/>
            <a:r>
              <a:rPr lang="es-ES" sz="6600" baseline="30000" dirty="0" smtClean="0"/>
              <a:t> "</a:t>
            </a:r>
            <a:r>
              <a:rPr lang="es-ES" sz="6600" baseline="30000" dirty="0"/>
              <a:t>robarle sabiduría"</a:t>
            </a:r>
            <a:endParaRPr lang="es-ES" sz="6600" dirty="0"/>
          </a:p>
        </p:txBody>
      </p:sp>
    </p:spTree>
    <p:extLst>
      <p:ext uri="{BB962C8B-B14F-4D97-AF65-F5344CB8AC3E}">
        <p14:creationId xmlns:p14="http://schemas.microsoft.com/office/powerpoint/2010/main" val="1092987763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914400"/>
          </a:xfrm>
        </p:spPr>
        <p:txBody>
          <a:bodyPr/>
          <a:lstStyle/>
          <a:p>
            <a:r>
              <a:rPr lang="es-ES" dirty="0" smtClean="0"/>
              <a:t>OBJETIVOS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4864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s-ES" sz="1600" dirty="0" smtClean="0"/>
              <a:t>1</a:t>
            </a:r>
            <a:r>
              <a:rPr lang="es-ES" sz="1600" dirty="0"/>
              <a:t>. </a:t>
            </a:r>
            <a:r>
              <a:rPr lang="es-ES" sz="1600" b="1" dirty="0"/>
              <a:t>Compartir conocimientos y experiencias</a:t>
            </a:r>
            <a:r>
              <a:rPr lang="es-ES" sz="1600" dirty="0"/>
              <a:t> propias con la comunidad médico-ginecológica española.</a:t>
            </a:r>
          </a:p>
          <a:p>
            <a:r>
              <a:rPr lang="es-ES" sz="1600" dirty="0" smtClean="0"/>
              <a:t>2</a:t>
            </a:r>
            <a:r>
              <a:rPr lang="es-ES" sz="1600" dirty="0"/>
              <a:t>. </a:t>
            </a:r>
            <a:r>
              <a:rPr lang="es-ES" sz="1600" b="1" dirty="0"/>
              <a:t>Actualización en la organización de servicios </a:t>
            </a:r>
            <a:r>
              <a:rPr lang="es-ES" sz="1600" dirty="0"/>
              <a:t>de cirugía ginecológica</a:t>
            </a:r>
          </a:p>
          <a:p>
            <a:r>
              <a:rPr lang="es-ES" sz="1600" dirty="0" smtClean="0"/>
              <a:t>3</a:t>
            </a:r>
            <a:r>
              <a:rPr lang="es-ES" sz="1600" dirty="0"/>
              <a:t>. </a:t>
            </a:r>
            <a:r>
              <a:rPr lang="es-ES" sz="1600" b="1" dirty="0"/>
              <a:t>Actualización de conocimientos teóricos y prácticos </a:t>
            </a:r>
            <a:r>
              <a:rPr lang="es-ES" sz="1600" dirty="0"/>
              <a:t>en relación al avance actual de las técnicas quirúrgicas ginecológicas.</a:t>
            </a:r>
          </a:p>
          <a:p>
            <a:r>
              <a:rPr lang="es-ES" sz="1600" dirty="0" smtClean="0"/>
              <a:t>4</a:t>
            </a:r>
            <a:r>
              <a:rPr lang="es-ES" sz="1600" dirty="0"/>
              <a:t>. </a:t>
            </a:r>
            <a:r>
              <a:rPr lang="es-ES" sz="1600" b="1" dirty="0"/>
              <a:t>Implementación en la práctica quirúrgica diaria </a:t>
            </a:r>
            <a:r>
              <a:rPr lang="es-ES" sz="1600" dirty="0"/>
              <a:t>de los conocimientos adquiridos.</a:t>
            </a:r>
          </a:p>
          <a:p>
            <a:r>
              <a:rPr lang="es-ES" sz="1600" dirty="0" smtClean="0"/>
              <a:t>5</a:t>
            </a:r>
            <a:r>
              <a:rPr lang="es-ES" sz="1600" dirty="0"/>
              <a:t>. </a:t>
            </a:r>
            <a:r>
              <a:rPr lang="es-ES" sz="1600" b="1" dirty="0"/>
              <a:t>Aprender a organizar la lista de espera quirúrgica</a:t>
            </a:r>
            <a:r>
              <a:rPr lang="es-ES" sz="1600" dirty="0"/>
              <a:t> con criterios científicos y profesionales</a:t>
            </a:r>
          </a:p>
          <a:p>
            <a:r>
              <a:rPr lang="es-ES" sz="1600" dirty="0" smtClean="0"/>
              <a:t>6</a:t>
            </a:r>
            <a:r>
              <a:rPr lang="es-ES" sz="1600" dirty="0"/>
              <a:t>. Optimizar la </a:t>
            </a:r>
            <a:r>
              <a:rPr lang="es-ES" sz="1600" b="1" dirty="0"/>
              <a:t>colaboración del ginecólogo con otras especialidades </a:t>
            </a:r>
            <a:r>
              <a:rPr lang="es-ES" sz="1600" dirty="0"/>
              <a:t>quirúrgicas</a:t>
            </a:r>
          </a:p>
          <a:p>
            <a:r>
              <a:rPr lang="es-ES" sz="1600" dirty="0" smtClean="0"/>
              <a:t>7</a:t>
            </a:r>
            <a:r>
              <a:rPr lang="es-ES" sz="1600" dirty="0"/>
              <a:t>. </a:t>
            </a:r>
            <a:r>
              <a:rPr lang="es-ES" sz="1600" b="1" dirty="0"/>
              <a:t>Estado actual de la organización del aprendizaje </a:t>
            </a:r>
            <a:r>
              <a:rPr lang="es-ES" sz="1600" dirty="0"/>
              <a:t>de la cirugía ginecológica</a:t>
            </a:r>
          </a:p>
          <a:p>
            <a:r>
              <a:rPr lang="es-ES" sz="1600" dirty="0" smtClean="0"/>
              <a:t>8</a:t>
            </a:r>
            <a:r>
              <a:rPr lang="es-ES" sz="1600" dirty="0"/>
              <a:t>. Actualización en las </a:t>
            </a:r>
            <a:r>
              <a:rPr lang="es-ES" sz="1600" b="1" dirty="0"/>
              <a:t>ventajas y desventajas de las distintas vías de abordaje </a:t>
            </a:r>
            <a:r>
              <a:rPr lang="es-ES" sz="1600" dirty="0"/>
              <a:t>para adquirir criterios individualizados de elección de las mismas</a:t>
            </a:r>
            <a:r>
              <a:rPr lang="es-ES" sz="1600" dirty="0" smtClean="0"/>
              <a:t>.</a:t>
            </a: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3447638551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es-ES" dirty="0" smtClean="0"/>
              <a:t>OBJETIVOS-2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715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s-ES" sz="1600" dirty="0"/>
              <a:t>9. Adquisición del conocimiento de los </a:t>
            </a:r>
            <a:r>
              <a:rPr lang="es-ES" sz="1600" b="1" dirty="0"/>
              <a:t>puntos anatómicos claves imprescindible</a:t>
            </a:r>
            <a:r>
              <a:rPr lang="es-ES" sz="1600" dirty="0"/>
              <a:t>s para el correcto abordaje quirúrgico de la pelvis femenina.</a:t>
            </a:r>
          </a:p>
          <a:p>
            <a:r>
              <a:rPr lang="es-ES" sz="1600" dirty="0"/>
              <a:t>10. Saber qué actos diagnósticos o de otro tipo son imprescindibles de llevar a cabo para </a:t>
            </a:r>
            <a:r>
              <a:rPr lang="es-ES" sz="1600" b="1" dirty="0"/>
              <a:t>prevenir posibles complicaciones en cirugía ginecológica</a:t>
            </a:r>
            <a:r>
              <a:rPr lang="es-ES" sz="1600" dirty="0"/>
              <a:t>.</a:t>
            </a:r>
          </a:p>
          <a:p>
            <a:r>
              <a:rPr lang="es-ES" sz="1600" dirty="0"/>
              <a:t>11. Concretar </a:t>
            </a:r>
            <a:r>
              <a:rPr lang="es-ES" sz="1600" b="1" dirty="0"/>
              <a:t>recursos técnicos a usar para facilitar la ejecución del acto quirúrgico </a:t>
            </a:r>
            <a:r>
              <a:rPr lang="es-ES" sz="1600" dirty="0"/>
              <a:t>en según qué situación comprometida.</a:t>
            </a:r>
          </a:p>
          <a:p>
            <a:r>
              <a:rPr lang="es-ES" sz="1600" dirty="0"/>
              <a:t>12. Llamar la atención sobre la importancia del </a:t>
            </a:r>
            <a:r>
              <a:rPr lang="es-ES" sz="1600" b="1" dirty="0"/>
              <a:t>correcto dominio de la vía vaginal </a:t>
            </a:r>
            <a:r>
              <a:rPr lang="es-ES" sz="1600" dirty="0"/>
              <a:t>para el ginecólogo quirúrgico.</a:t>
            </a:r>
          </a:p>
          <a:p>
            <a:r>
              <a:rPr lang="es-ES" sz="1600" dirty="0"/>
              <a:t>13. Actualización de </a:t>
            </a:r>
            <a:r>
              <a:rPr lang="es-ES" sz="1600" b="1" dirty="0"/>
              <a:t>los avances en </a:t>
            </a:r>
            <a:r>
              <a:rPr lang="es-ES" sz="1600" b="1" dirty="0" err="1"/>
              <a:t>histeroscopia</a:t>
            </a:r>
            <a:r>
              <a:rPr lang="es-ES" sz="1600" b="1" dirty="0"/>
              <a:t> quirúrgica</a:t>
            </a:r>
          </a:p>
          <a:p>
            <a:r>
              <a:rPr lang="es-ES" sz="1600" dirty="0"/>
              <a:t>14. Adquisición de conocimientos actuales en las </a:t>
            </a:r>
            <a:r>
              <a:rPr lang="es-ES" sz="1600" b="1" dirty="0"/>
              <a:t>indicaciones y uso de la biopsia selectiva del ganglio centinela en el abordaje de los tumores malignos ginecológicos.</a:t>
            </a:r>
          </a:p>
          <a:p>
            <a:r>
              <a:rPr lang="es-ES" sz="1600" dirty="0"/>
              <a:t>15. Actualización en las </a:t>
            </a:r>
            <a:r>
              <a:rPr lang="es-ES" sz="1600" b="1" dirty="0"/>
              <a:t>técnicas de sellado vascular sin suturas</a:t>
            </a:r>
          </a:p>
          <a:p>
            <a:r>
              <a:rPr lang="es-ES" sz="1600" dirty="0"/>
              <a:t>16. Actualización de las indicaciones, ventajas y desventajas de </a:t>
            </a:r>
            <a:r>
              <a:rPr lang="es-ES" sz="1600" b="1" dirty="0"/>
              <a:t>la cirugía robótica en ginecología.</a:t>
            </a:r>
          </a:p>
          <a:p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84922292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229600" cy="914400"/>
          </a:xfrm>
        </p:spPr>
        <p:txBody>
          <a:bodyPr/>
          <a:lstStyle/>
          <a:p>
            <a:r>
              <a:rPr lang="es-ES" dirty="0" smtClean="0"/>
              <a:t>PONENTES-1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33400" y="1295400"/>
            <a:ext cx="8229600" cy="52578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r>
              <a:rPr lang="es-ES" sz="1600" dirty="0">
                <a:solidFill>
                  <a:schemeClr val="dk1"/>
                </a:solidFill>
              </a:rPr>
              <a:t>Dr. Rafael Torrejón Cardoso	Hospital Universitario Puerto Real. Puerto Real (Cádiz)	</a:t>
            </a:r>
          </a:p>
          <a:p>
            <a:r>
              <a:rPr lang="es-ES" sz="1600" dirty="0">
                <a:solidFill>
                  <a:schemeClr val="dk1"/>
                </a:solidFill>
              </a:rPr>
              <a:t>Dr. Gabriel </a:t>
            </a:r>
            <a:r>
              <a:rPr lang="es-ES" sz="1600" dirty="0" err="1">
                <a:solidFill>
                  <a:schemeClr val="dk1"/>
                </a:solidFill>
              </a:rPr>
              <a:t>Fiol</a:t>
            </a:r>
            <a:r>
              <a:rPr lang="es-ES" sz="1600" dirty="0">
                <a:solidFill>
                  <a:schemeClr val="dk1"/>
                </a:solidFill>
              </a:rPr>
              <a:t> Ruiz		Hospital </a:t>
            </a:r>
            <a:r>
              <a:rPr lang="es-ES" sz="1600" dirty="0" err="1">
                <a:solidFill>
                  <a:schemeClr val="dk1"/>
                </a:solidFill>
              </a:rPr>
              <a:t>Torrecárdenas</a:t>
            </a:r>
            <a:r>
              <a:rPr lang="es-ES" sz="1600" dirty="0">
                <a:solidFill>
                  <a:schemeClr val="dk1"/>
                </a:solidFill>
              </a:rPr>
              <a:t>. Almería	</a:t>
            </a:r>
          </a:p>
          <a:p>
            <a:r>
              <a:rPr lang="es-ES" sz="1600" dirty="0">
                <a:solidFill>
                  <a:schemeClr val="dk1"/>
                </a:solidFill>
              </a:rPr>
              <a:t>Dr. Rogelio Garrido Teruel	Hospital Universitario Virgen de </a:t>
            </a:r>
            <a:r>
              <a:rPr lang="es-ES" sz="1600" dirty="0" err="1">
                <a:solidFill>
                  <a:schemeClr val="dk1"/>
                </a:solidFill>
              </a:rPr>
              <a:t>Valme</a:t>
            </a:r>
            <a:r>
              <a:rPr lang="es-ES" sz="1600" dirty="0">
                <a:solidFill>
                  <a:schemeClr val="dk1"/>
                </a:solidFill>
              </a:rPr>
              <a:t>. Sevilla.	</a:t>
            </a:r>
          </a:p>
          <a:p>
            <a:r>
              <a:rPr lang="es-ES" sz="1600" dirty="0">
                <a:solidFill>
                  <a:schemeClr val="dk1"/>
                </a:solidFill>
              </a:rPr>
              <a:t>Dr. </a:t>
            </a:r>
            <a:r>
              <a:rPr lang="es-ES" sz="1600" dirty="0" err="1">
                <a:solidFill>
                  <a:schemeClr val="dk1"/>
                </a:solidFill>
              </a:rPr>
              <a:t>SalomonMenjón</a:t>
            </a:r>
            <a:r>
              <a:rPr lang="es-ES" sz="1600" dirty="0">
                <a:solidFill>
                  <a:schemeClr val="dk1"/>
                </a:solidFill>
              </a:rPr>
              <a:t>		Hospital Virgen de las Nieves. Granada	</a:t>
            </a:r>
          </a:p>
          <a:p>
            <a:r>
              <a:rPr lang="es-ES" sz="1600" dirty="0">
                <a:solidFill>
                  <a:schemeClr val="dk1"/>
                </a:solidFill>
              </a:rPr>
              <a:t>Dra. Virginia Caballero Fernández	Hospital Universitario Virgen de </a:t>
            </a:r>
            <a:r>
              <a:rPr lang="es-ES" sz="1600" dirty="0" err="1">
                <a:solidFill>
                  <a:schemeClr val="dk1"/>
                </a:solidFill>
              </a:rPr>
              <a:t>Valme</a:t>
            </a:r>
            <a:r>
              <a:rPr lang="es-ES" sz="1600" dirty="0">
                <a:solidFill>
                  <a:schemeClr val="dk1"/>
                </a:solidFill>
              </a:rPr>
              <a:t>. Sevilla	</a:t>
            </a:r>
          </a:p>
          <a:p>
            <a:r>
              <a:rPr lang="es-ES" sz="1600" dirty="0">
                <a:solidFill>
                  <a:schemeClr val="dk1"/>
                </a:solidFill>
              </a:rPr>
              <a:t>Dr. Antonio R. Martín Gutiérrez	Hospital General de Jerez. Jerez de la Frontera. Cádiz	</a:t>
            </a:r>
          </a:p>
          <a:p>
            <a:r>
              <a:rPr lang="es-ES" sz="1600" dirty="0">
                <a:solidFill>
                  <a:schemeClr val="dk1"/>
                </a:solidFill>
              </a:rPr>
              <a:t>Dr. Ramón Guisado López		Hospital Universitario Reina Sofía. Córdoba	</a:t>
            </a:r>
          </a:p>
          <a:p>
            <a:r>
              <a:rPr lang="es-ES" sz="1600" dirty="0">
                <a:solidFill>
                  <a:schemeClr val="dk1"/>
                </a:solidFill>
              </a:rPr>
              <a:t>Dra. Luz </a:t>
            </a:r>
            <a:r>
              <a:rPr lang="es-ES" sz="1600" dirty="0" err="1">
                <a:solidFill>
                  <a:schemeClr val="dk1"/>
                </a:solidFill>
              </a:rPr>
              <a:t>Lopez</a:t>
            </a:r>
            <a:r>
              <a:rPr lang="es-ES" sz="1600" dirty="0">
                <a:solidFill>
                  <a:schemeClr val="dk1"/>
                </a:solidFill>
              </a:rPr>
              <a:t> Hidalgo		Complejo Hospitalario de Huelva	</a:t>
            </a:r>
          </a:p>
          <a:p>
            <a:r>
              <a:rPr lang="es-ES" sz="1600" dirty="0">
                <a:solidFill>
                  <a:schemeClr val="dk1"/>
                </a:solidFill>
              </a:rPr>
              <a:t>Dr. Pere Brescó			Hospital General </a:t>
            </a:r>
            <a:r>
              <a:rPr lang="es-ES" sz="1600" dirty="0" err="1">
                <a:solidFill>
                  <a:schemeClr val="dk1"/>
                </a:solidFill>
              </a:rPr>
              <a:t>d'Igualada</a:t>
            </a:r>
            <a:r>
              <a:rPr lang="es-ES" sz="1600" dirty="0">
                <a:solidFill>
                  <a:schemeClr val="dk1"/>
                </a:solidFill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599336094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PONENTES-2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8006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s-ES" sz="1400" dirty="0"/>
              <a:t>Dr. Francisco Márquez Maraver	</a:t>
            </a:r>
            <a:r>
              <a:rPr lang="es-ES" sz="1400" dirty="0" smtClean="0"/>
              <a:t>Hospital </a:t>
            </a:r>
            <a:r>
              <a:rPr lang="es-ES" sz="1400" dirty="0"/>
              <a:t>U. Virgen Macarena de Sevilla	</a:t>
            </a:r>
          </a:p>
          <a:p>
            <a:r>
              <a:rPr lang="es-ES" sz="1400" dirty="0"/>
              <a:t>Dr. Tirso Pérez Medina	</a:t>
            </a:r>
            <a:r>
              <a:rPr lang="es-ES" sz="1400" dirty="0" smtClean="0"/>
              <a:t>	Hospital </a:t>
            </a:r>
            <a:r>
              <a:rPr lang="es-ES" sz="1400" dirty="0"/>
              <a:t>Puerta de Hierro-</a:t>
            </a:r>
            <a:r>
              <a:rPr lang="es-ES" sz="1400" dirty="0" err="1"/>
              <a:t>majadahonda</a:t>
            </a:r>
            <a:r>
              <a:rPr lang="es-ES" sz="1400" dirty="0"/>
              <a:t>. Madrid	</a:t>
            </a:r>
          </a:p>
          <a:p>
            <a:r>
              <a:rPr lang="es-ES" sz="1400" dirty="0"/>
              <a:t>Dr. Juan </a:t>
            </a:r>
            <a:r>
              <a:rPr lang="es-ES" sz="1400" dirty="0" err="1"/>
              <a:t>Gilabert</a:t>
            </a:r>
            <a:r>
              <a:rPr lang="es-ES" sz="1400" dirty="0"/>
              <a:t>	Hospital General Valencia	</a:t>
            </a:r>
          </a:p>
          <a:p>
            <a:r>
              <a:rPr lang="es-ES" sz="1400" dirty="0"/>
              <a:t>Dr. Antonio Jiménez Caraballo	Hospital U. Virgen Macarena de Sevilla	</a:t>
            </a:r>
          </a:p>
          <a:p>
            <a:r>
              <a:rPr lang="es-ES" sz="1400" dirty="0"/>
              <a:t>Dr. Eduardo Arjona	</a:t>
            </a:r>
            <a:r>
              <a:rPr lang="es-ES" sz="1400" dirty="0" smtClean="0"/>
              <a:t>	Hospital </a:t>
            </a:r>
            <a:r>
              <a:rPr lang="es-ES" sz="1400" dirty="0"/>
              <a:t>Universitario Reina Sofía. Córdoba	</a:t>
            </a:r>
          </a:p>
          <a:p>
            <a:r>
              <a:rPr lang="es-ES" sz="1400" dirty="0"/>
              <a:t>Dra</a:t>
            </a:r>
            <a:r>
              <a:rPr lang="es-ES" sz="1400" dirty="0" smtClean="0"/>
              <a:t>. </a:t>
            </a:r>
            <a:r>
              <a:rPr lang="es-ES" sz="1400" dirty="0" err="1" smtClean="0"/>
              <a:t>M.Ángeles</a:t>
            </a:r>
            <a:r>
              <a:rPr lang="es-ES" sz="1400" dirty="0" smtClean="0"/>
              <a:t> </a:t>
            </a:r>
            <a:r>
              <a:rPr lang="es-ES" sz="1400" dirty="0"/>
              <a:t>Martínez Maestre	Hospital Universitario Virgen de Rocío. Sevilla	</a:t>
            </a:r>
          </a:p>
          <a:p>
            <a:r>
              <a:rPr lang="es-ES" sz="1400" dirty="0"/>
              <a:t>Dr. Javier de Santiago	</a:t>
            </a:r>
            <a:r>
              <a:rPr lang="es-ES" sz="1400" dirty="0" smtClean="0"/>
              <a:t>	Hospital </a:t>
            </a:r>
            <a:r>
              <a:rPr lang="es-ES" sz="1400" dirty="0"/>
              <a:t>La Paz. Madrid	</a:t>
            </a:r>
          </a:p>
          <a:p>
            <a:r>
              <a:rPr lang="es-ES" sz="1400" dirty="0"/>
              <a:t>Dr. Jaume </a:t>
            </a:r>
            <a:r>
              <a:rPr lang="es-ES" sz="1400" dirty="0" err="1"/>
              <a:t>Pahisa</a:t>
            </a:r>
            <a:r>
              <a:rPr lang="es-ES" sz="1400" dirty="0"/>
              <a:t>	</a:t>
            </a:r>
            <a:r>
              <a:rPr lang="es-ES" sz="1400" dirty="0" smtClean="0"/>
              <a:t>		Hospital </a:t>
            </a:r>
            <a:r>
              <a:rPr lang="es-ES" sz="1400" dirty="0" err="1"/>
              <a:t>Clinic</a:t>
            </a:r>
            <a:r>
              <a:rPr lang="es-ES" sz="1400" dirty="0"/>
              <a:t>. Barcelona	</a:t>
            </a:r>
          </a:p>
          <a:p>
            <a:r>
              <a:rPr lang="es-ES" sz="1400" dirty="0"/>
              <a:t>Dr. </a:t>
            </a:r>
            <a:r>
              <a:rPr lang="es-ES" sz="1400" dirty="0" err="1"/>
              <a:t>Manel</a:t>
            </a:r>
            <a:r>
              <a:rPr lang="es-ES" sz="1400" dirty="0"/>
              <a:t> Barahona	</a:t>
            </a:r>
            <a:r>
              <a:rPr lang="es-ES" sz="1400" dirty="0" smtClean="0"/>
              <a:t>	Hospital </a:t>
            </a:r>
            <a:r>
              <a:rPr lang="es-ES" sz="1400" dirty="0"/>
              <a:t>U. Virgen del Rocío. Sevilla	</a:t>
            </a:r>
          </a:p>
          <a:p>
            <a:r>
              <a:rPr lang="es-ES" sz="1400" dirty="0"/>
              <a:t>Dr. Jordi Ponce i </a:t>
            </a:r>
            <a:r>
              <a:rPr lang="es-ES" sz="1400" dirty="0" err="1"/>
              <a:t>Sebastiá</a:t>
            </a:r>
            <a:r>
              <a:rPr lang="es-ES" sz="1400" dirty="0"/>
              <a:t>	</a:t>
            </a:r>
            <a:r>
              <a:rPr lang="es-ES" sz="1400" dirty="0" smtClean="0"/>
              <a:t>	Hospital </a:t>
            </a:r>
            <a:r>
              <a:rPr lang="es-ES" sz="1400" dirty="0" err="1"/>
              <a:t>Princepsd'EspanyaBellvitge</a:t>
            </a:r>
            <a:r>
              <a:rPr lang="es-ES" sz="1400" dirty="0"/>
              <a:t>. </a:t>
            </a:r>
            <a:r>
              <a:rPr lang="es-ES" sz="1400" dirty="0" err="1"/>
              <a:t>Hospitalet</a:t>
            </a:r>
            <a:r>
              <a:rPr lang="es-ES" sz="1400" dirty="0"/>
              <a:t> de Llobregat. Barcelona	</a:t>
            </a:r>
          </a:p>
          <a:p>
            <a:r>
              <a:rPr lang="es-ES" sz="1400" dirty="0"/>
              <a:t>Dr. Rafael </a:t>
            </a:r>
            <a:r>
              <a:rPr lang="es-ES" sz="1400" dirty="0" err="1"/>
              <a:t>Martinez</a:t>
            </a:r>
            <a:r>
              <a:rPr lang="es-ES" sz="1400" dirty="0"/>
              <a:t> de la Ossa	</a:t>
            </a:r>
            <a:r>
              <a:rPr lang="es-ES" sz="1400" dirty="0" smtClean="0"/>
              <a:t>	Hospital </a:t>
            </a:r>
            <a:r>
              <a:rPr lang="es-ES" sz="1400" dirty="0"/>
              <a:t>comarcal Santa Ana de de Motril (Málaga)	</a:t>
            </a:r>
          </a:p>
          <a:p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368296420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PROGRAMA:1ª </a:t>
            </a:r>
            <a:r>
              <a:rPr lang="es-ES" dirty="0"/>
              <a:t>parte: gestionando la Cirugía Ginecológica</a:t>
            </a:r>
            <a:br>
              <a:rPr lang="es-ES" dirty="0"/>
            </a:b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s-ES" sz="1600" dirty="0" smtClean="0"/>
              <a:t>9</a:t>
            </a:r>
            <a:r>
              <a:rPr lang="es-ES" sz="1600" dirty="0"/>
              <a:t>:00 Criterios a tener en cuenta en la gestión de una lista de espera quirúrgica ginecológica: punto de vista del ginecólogo</a:t>
            </a:r>
          </a:p>
          <a:p>
            <a:r>
              <a:rPr lang="es-ES" sz="1600" dirty="0"/>
              <a:t>Dr. Rafael Torrejón Cardoso (Hospital Puerto Real)</a:t>
            </a:r>
          </a:p>
          <a:p>
            <a:r>
              <a:rPr lang="es-ES" sz="1600" dirty="0"/>
              <a:t>9:20 La variabilidad en la práctica quirúrgica ginecológica: motivos y soluciones </a:t>
            </a:r>
          </a:p>
          <a:p>
            <a:r>
              <a:rPr lang="es-ES" sz="1600" dirty="0"/>
              <a:t>Dr. D. Gabriel </a:t>
            </a:r>
            <a:r>
              <a:rPr lang="es-ES" sz="1600" dirty="0" err="1"/>
              <a:t>Fiol</a:t>
            </a:r>
            <a:r>
              <a:rPr lang="es-ES" sz="1600" dirty="0"/>
              <a:t> Ruiz (Hospital </a:t>
            </a:r>
            <a:r>
              <a:rPr lang="es-ES" sz="1600" dirty="0" err="1"/>
              <a:t>Torrecárdenas</a:t>
            </a:r>
            <a:r>
              <a:rPr lang="es-ES" sz="1600" dirty="0"/>
              <a:t>. Almería)</a:t>
            </a:r>
          </a:p>
          <a:p>
            <a:r>
              <a:rPr lang="es-ES" sz="1600" dirty="0"/>
              <a:t>9:40 Evolución del aprendizaje de la cirugía ginecológica en España: La transmisión de la sabiduría del arte quirúrgico.</a:t>
            </a:r>
          </a:p>
          <a:p>
            <a:r>
              <a:rPr lang="es-ES" sz="1600" dirty="0"/>
              <a:t>Dr. Rogelio Garrido Teruel (Hospital Universitario Virgen de </a:t>
            </a:r>
            <a:r>
              <a:rPr lang="es-ES" sz="1600" dirty="0" err="1"/>
              <a:t>Valme</a:t>
            </a:r>
            <a:r>
              <a:rPr lang="es-ES" sz="1600" dirty="0"/>
              <a:t>. Sevilla.)</a:t>
            </a:r>
          </a:p>
          <a:p>
            <a:r>
              <a:rPr lang="es-ES_tradnl" sz="1600" dirty="0"/>
              <a:t>10:00 Discusión. </a:t>
            </a:r>
          </a:p>
          <a:p>
            <a:r>
              <a:rPr lang="es-ES_tradnl" sz="1600" dirty="0"/>
              <a:t>Moderador: Dr. </a:t>
            </a:r>
            <a:r>
              <a:rPr lang="es-ES_tradnl" sz="1600" dirty="0" err="1"/>
              <a:t>Salomon</a:t>
            </a:r>
            <a:r>
              <a:rPr lang="es-ES_tradnl" sz="1600" dirty="0"/>
              <a:t> </a:t>
            </a:r>
            <a:r>
              <a:rPr lang="es-ES_tradnl" sz="1600" dirty="0" err="1"/>
              <a:t>Menjón</a:t>
            </a:r>
            <a:r>
              <a:rPr lang="es-ES_tradnl" sz="1600" dirty="0"/>
              <a:t> (Hospital Virgen de las Nieves. Granada)</a:t>
            </a:r>
          </a:p>
          <a:p>
            <a:r>
              <a:rPr lang="es-ES_tradnl" sz="1600" dirty="0"/>
              <a:t>10:20 </a:t>
            </a:r>
            <a:r>
              <a:rPr lang="es-ES_tradnl" sz="1600" dirty="0" err="1"/>
              <a:t>Coffe</a:t>
            </a:r>
            <a:r>
              <a:rPr lang="es-ES_tradnl" sz="1600" dirty="0"/>
              <a:t>-</a:t>
            </a:r>
            <a:r>
              <a:rPr lang="es-ES_tradnl" sz="1600" dirty="0" smtClean="0"/>
              <a:t>break</a:t>
            </a:r>
            <a:endParaRPr lang="es-ES_tradnl" sz="1600" dirty="0"/>
          </a:p>
        </p:txBody>
      </p:sp>
    </p:spTree>
    <p:extLst>
      <p:ext uri="{BB962C8B-B14F-4D97-AF65-F5344CB8AC3E}">
        <p14:creationId xmlns:p14="http://schemas.microsoft.com/office/powerpoint/2010/main" val="26375954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914400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PROGRAMA:1ª </a:t>
            </a:r>
            <a:r>
              <a:rPr lang="es-ES" dirty="0"/>
              <a:t>parte: gestionando la Cirugía </a:t>
            </a:r>
            <a:r>
              <a:rPr lang="es-ES" dirty="0" smtClean="0"/>
              <a:t>Ginecológica (2)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8006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s-ES_tradnl" sz="1200" dirty="0" smtClean="0"/>
              <a:t>10</a:t>
            </a:r>
            <a:r>
              <a:rPr lang="es-ES_tradnl" sz="1200" dirty="0"/>
              <a:t>:50 La prevención de complicaciones quirúrgicas: antes, durante y después</a:t>
            </a:r>
          </a:p>
          <a:p>
            <a:r>
              <a:rPr lang="es-ES_tradnl" sz="1200" dirty="0" smtClean="0"/>
              <a:t>Dra</a:t>
            </a:r>
            <a:r>
              <a:rPr lang="es-ES_tradnl" sz="1200" dirty="0"/>
              <a:t>. Virginia Caballero Fernández (Hospital Universitario Virgen de </a:t>
            </a:r>
            <a:r>
              <a:rPr lang="es-ES_tradnl" sz="1200" dirty="0" err="1"/>
              <a:t>Valme</a:t>
            </a:r>
            <a:r>
              <a:rPr lang="es-ES_tradnl" sz="1200" dirty="0"/>
              <a:t>. Sevilla.)</a:t>
            </a:r>
          </a:p>
          <a:p>
            <a:r>
              <a:rPr lang="es-ES_tradnl" sz="1200" dirty="0"/>
              <a:t>11:10 La cirugía ginecológica ambulatoria: organización, indicaciones y </a:t>
            </a:r>
            <a:r>
              <a:rPr lang="es-ES_tradnl" sz="1200" dirty="0" err="1"/>
              <a:t>limitacionesDr</a:t>
            </a:r>
            <a:r>
              <a:rPr lang="es-ES_tradnl" sz="1200" dirty="0"/>
              <a:t>. D. Antonio R. Martín Gutiérrez (Hospital Jerez. Jerez de la Frontera. Cádiz.)</a:t>
            </a:r>
          </a:p>
          <a:p>
            <a:r>
              <a:rPr lang="es-ES_tradnl" sz="1200" dirty="0"/>
              <a:t>11:30 Necesidad de colaboración del cirujano ginecológico con otras especialidades quirúrgicas: cuando, cómo y con cuáles.</a:t>
            </a:r>
          </a:p>
          <a:p>
            <a:r>
              <a:rPr lang="es-ES_tradnl" sz="1200" dirty="0"/>
              <a:t>Dr. D. Ramón Guisado López (Hospital Universitario Reina Sofía. Córdoba)</a:t>
            </a:r>
          </a:p>
          <a:p>
            <a:r>
              <a:rPr lang="es-ES_tradnl" sz="1200" dirty="0"/>
              <a:t>11:50 Discusión</a:t>
            </a:r>
          </a:p>
          <a:p>
            <a:r>
              <a:rPr lang="es-ES_tradnl" sz="1200" dirty="0"/>
              <a:t>Moderador: Dra. Luz </a:t>
            </a:r>
            <a:r>
              <a:rPr lang="es-ES_tradnl" sz="1200" dirty="0" err="1"/>
              <a:t>Lopez</a:t>
            </a:r>
            <a:r>
              <a:rPr lang="es-ES_tradnl" sz="1200" dirty="0"/>
              <a:t> Hidalgo (Hospital Juan Ramón Jiménez)</a:t>
            </a:r>
          </a:p>
          <a:p>
            <a:r>
              <a:rPr lang="es-ES_tradnl" sz="1200" dirty="0"/>
              <a:t>Acto inaugural</a:t>
            </a:r>
          </a:p>
          <a:p>
            <a:r>
              <a:rPr lang="es-ES_tradnl" sz="1200" dirty="0"/>
              <a:t>12:10 Presentación e Inauguración del curso:</a:t>
            </a:r>
          </a:p>
          <a:p>
            <a:r>
              <a:rPr lang="es-ES_tradnl" sz="1200" dirty="0"/>
              <a:t>Dr. Manuel Lacalle Marcos y Sr. Gerente o Director Médico del Hospital</a:t>
            </a:r>
          </a:p>
          <a:p>
            <a:r>
              <a:rPr lang="es-ES_tradnl" sz="1200" dirty="0"/>
              <a:t>12:25 conferencia magistral:</a:t>
            </a:r>
          </a:p>
          <a:p>
            <a:r>
              <a:rPr lang="es-ES_tradnl" sz="1200" dirty="0"/>
              <a:t>"La endoscopia en ginecología: presente y futuro de la adaptación y evolución a un cambio general de paradigma en la práctica quirúrgica ginecológica"</a:t>
            </a:r>
          </a:p>
          <a:p>
            <a:r>
              <a:rPr lang="es-ES_tradnl" sz="1200" dirty="0"/>
              <a:t>Dr. Pere Brescó (Hospital de Igualada)</a:t>
            </a:r>
          </a:p>
          <a:p>
            <a:r>
              <a:rPr lang="es-ES_tradnl" sz="1200" dirty="0"/>
              <a:t>13:00 Almuerzo</a:t>
            </a: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3970574454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PROGRAMA: </a:t>
            </a:r>
            <a:r>
              <a:rPr lang="es-ES" dirty="0"/>
              <a:t>2ª Parte: Adquiriendo criterios para la práctica de la cirugía </a:t>
            </a:r>
            <a:r>
              <a:rPr lang="es-ES" dirty="0" smtClean="0"/>
              <a:t>ginecológica (1)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8768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47500" lnSpcReduction="20000"/>
          </a:bodyPr>
          <a:lstStyle/>
          <a:p>
            <a:pPr marL="0" indent="0">
              <a:buNone/>
            </a:pPr>
            <a:endParaRPr lang="es-ES" dirty="0"/>
          </a:p>
          <a:p>
            <a:r>
              <a:rPr lang="es-ES" sz="2900" dirty="0"/>
              <a:t>15.10 Puntos claves en el abordaje quirúrgico de la pelvis femenina.</a:t>
            </a:r>
          </a:p>
          <a:p>
            <a:r>
              <a:rPr lang="es-ES" sz="2900" dirty="0"/>
              <a:t>Dr. Francisco Márquez Maraver (Hospital U. Virgen Macarena de Sevilla)</a:t>
            </a:r>
          </a:p>
          <a:p>
            <a:r>
              <a:rPr lang="es-ES" sz="2900" dirty="0"/>
              <a:t>15.30 Las Vías de abordaje: ventajas y desventajas de la vía abdominal, vaginal y laparoscópica. Cuándo y porqué de cada vía.</a:t>
            </a:r>
          </a:p>
          <a:p>
            <a:r>
              <a:rPr lang="es-ES" sz="2900" dirty="0"/>
              <a:t>Dr. Tirso Pérez Medina (Hospital Puerta de Hierro. Madrid)</a:t>
            </a:r>
          </a:p>
          <a:p>
            <a:r>
              <a:rPr lang="es-ES" sz="2900" dirty="0"/>
              <a:t>15.50 Hacer fácil lo difícil: Recursos técnicos y trucos en cirugía laparoscópica</a:t>
            </a:r>
          </a:p>
          <a:p>
            <a:r>
              <a:rPr lang="es-ES" sz="2900" dirty="0"/>
              <a:t>Dr. Juan </a:t>
            </a:r>
            <a:r>
              <a:rPr lang="es-ES" sz="2900" dirty="0" err="1"/>
              <a:t>Gilabert</a:t>
            </a:r>
            <a:r>
              <a:rPr lang="es-ES" sz="2900" dirty="0"/>
              <a:t>(Hospital General Valencia)</a:t>
            </a:r>
          </a:p>
          <a:p>
            <a:r>
              <a:rPr lang="es-ES" sz="2900" dirty="0"/>
              <a:t>16:10 La vía vaginal como vía natural del ginecólogo: cuales son sus límites. Recursos en situaciones difíciles</a:t>
            </a:r>
          </a:p>
          <a:p>
            <a:r>
              <a:rPr lang="es-ES" sz="2900" dirty="0"/>
              <a:t>Dr. Antonio Jiménez Caraballo (Hospital U. Virgen Macarena de Sevilla)</a:t>
            </a:r>
          </a:p>
          <a:p>
            <a:r>
              <a:rPr lang="es-ES" sz="2900" dirty="0"/>
              <a:t>16:30 Avances en </a:t>
            </a:r>
            <a:r>
              <a:rPr lang="es-ES" sz="2900" dirty="0" err="1"/>
              <a:t>histeroscopia</a:t>
            </a:r>
            <a:r>
              <a:rPr lang="es-ES" sz="2900" dirty="0"/>
              <a:t> quirúrgica: cuando en quirófano y cuando en consulta</a:t>
            </a:r>
          </a:p>
          <a:p>
            <a:r>
              <a:rPr lang="es-ES" sz="2900" dirty="0"/>
              <a:t>Dr. Eduardo Arjona (hospital Reina </a:t>
            </a:r>
            <a:r>
              <a:rPr lang="es-ES" sz="2900" dirty="0" err="1"/>
              <a:t>Sofia</a:t>
            </a:r>
            <a:r>
              <a:rPr lang="es-ES" sz="2900" dirty="0"/>
              <a:t>. Córdoba)</a:t>
            </a:r>
          </a:p>
          <a:p>
            <a:r>
              <a:rPr lang="es-ES" sz="2900" dirty="0"/>
              <a:t>16:50 Discusión</a:t>
            </a:r>
          </a:p>
          <a:p>
            <a:r>
              <a:rPr lang="es-ES" sz="2900" dirty="0"/>
              <a:t>Moderador: Dra. Dª. María de los Ángeles Martínez Maestre (Hospital Universitario Virgen de Rocío. Sevilla)</a:t>
            </a:r>
          </a:p>
          <a:p>
            <a:r>
              <a:rPr lang="es-ES" sz="2900" dirty="0"/>
              <a:t>17:15 </a:t>
            </a:r>
            <a:r>
              <a:rPr lang="es-ES" sz="2900" dirty="0" err="1"/>
              <a:t>Coffe</a:t>
            </a:r>
            <a:r>
              <a:rPr lang="es-ES" sz="2900" dirty="0"/>
              <a:t>-</a:t>
            </a:r>
            <a:r>
              <a:rPr lang="es-ES" sz="2900" dirty="0" smtClean="0"/>
              <a:t>break</a:t>
            </a:r>
            <a:endParaRPr lang="es-ES" sz="2900" dirty="0"/>
          </a:p>
        </p:txBody>
      </p:sp>
    </p:spTree>
    <p:extLst>
      <p:ext uri="{BB962C8B-B14F-4D97-AF65-F5344CB8AC3E}">
        <p14:creationId xmlns:p14="http://schemas.microsoft.com/office/powerpoint/2010/main" val="2401376301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PROGRAMA: </a:t>
            </a:r>
            <a:r>
              <a:rPr lang="es-ES" dirty="0"/>
              <a:t>2ª Parte: Adquiriendo criterios para la práctica de la cirugía </a:t>
            </a:r>
            <a:r>
              <a:rPr lang="es-ES" dirty="0" smtClean="0"/>
              <a:t>ginecológica (2)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8006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r>
              <a:rPr lang="es-ES" dirty="0" smtClean="0"/>
              <a:t>17</a:t>
            </a:r>
            <a:r>
              <a:rPr lang="es-ES" dirty="0"/>
              <a:t>:45 Uso de las técnicas de sellado vascular: Es posible la cirugía sin suturas? Límites, ventajas y desventajas.</a:t>
            </a:r>
          </a:p>
          <a:p>
            <a:r>
              <a:rPr lang="es-ES" dirty="0"/>
              <a:t>Dr. Javier de Santiago (Hospital La Paz. Madrid)</a:t>
            </a:r>
          </a:p>
          <a:p>
            <a:r>
              <a:rPr lang="es-ES" dirty="0"/>
              <a:t>18.05 Uso de la biopsia selectiva del ganglio centinela en el abordaje quirúrgico del cáncer ginecológico: estado actual y perspectivas de futuro.</a:t>
            </a:r>
          </a:p>
          <a:p>
            <a:r>
              <a:rPr lang="es-ES" dirty="0"/>
              <a:t>Dr. Jaume </a:t>
            </a:r>
            <a:r>
              <a:rPr lang="es-ES" dirty="0" err="1"/>
              <a:t>Pahisa</a:t>
            </a:r>
            <a:r>
              <a:rPr lang="es-ES" dirty="0"/>
              <a:t> (Hospital </a:t>
            </a:r>
            <a:r>
              <a:rPr lang="es-ES" dirty="0" err="1"/>
              <a:t>Clinic</a:t>
            </a:r>
            <a:r>
              <a:rPr lang="es-ES" dirty="0"/>
              <a:t>. Sevilla)</a:t>
            </a:r>
          </a:p>
          <a:p>
            <a:r>
              <a:rPr lang="es-ES" dirty="0"/>
              <a:t>18:25 </a:t>
            </a:r>
            <a:r>
              <a:rPr lang="es-ES" dirty="0" err="1"/>
              <a:t>Oncoguia</a:t>
            </a:r>
            <a:r>
              <a:rPr lang="es-ES" dirty="0"/>
              <a:t> de cáncer de endometrio 2015: cuando y cuanta </a:t>
            </a:r>
            <a:r>
              <a:rPr lang="es-ES" dirty="0" err="1"/>
              <a:t>linfadenectomia</a:t>
            </a:r>
            <a:r>
              <a:rPr lang="es-ES" dirty="0"/>
              <a:t>?</a:t>
            </a:r>
          </a:p>
          <a:p>
            <a:r>
              <a:rPr lang="es-ES" dirty="0"/>
              <a:t>Dr. </a:t>
            </a:r>
            <a:r>
              <a:rPr lang="es-ES" dirty="0" err="1"/>
              <a:t>Manel</a:t>
            </a:r>
            <a:r>
              <a:rPr lang="es-ES" dirty="0"/>
              <a:t> Barahona (Hospital U. Virgen del Rocío. Sevilla)</a:t>
            </a:r>
          </a:p>
          <a:p>
            <a:r>
              <a:rPr lang="es-ES" dirty="0"/>
              <a:t>18:45 La cirugía robótica: ¿futuro o presente?</a:t>
            </a:r>
          </a:p>
          <a:p>
            <a:r>
              <a:rPr lang="es-ES" dirty="0"/>
              <a:t>Dr. Jordi Ponce i </a:t>
            </a:r>
            <a:r>
              <a:rPr lang="es-ES" dirty="0" err="1"/>
              <a:t>Sebastiá</a:t>
            </a:r>
            <a:r>
              <a:rPr lang="es-ES" dirty="0"/>
              <a:t> (Hospital Princeps </a:t>
            </a:r>
            <a:r>
              <a:rPr lang="es-ES" dirty="0" err="1"/>
              <a:t>d'Espanya</a:t>
            </a:r>
            <a:r>
              <a:rPr lang="es-ES" dirty="0"/>
              <a:t>. </a:t>
            </a:r>
            <a:r>
              <a:rPr lang="es-ES" dirty="0" err="1"/>
              <a:t>Bellvitge</a:t>
            </a:r>
            <a:r>
              <a:rPr lang="es-ES" dirty="0"/>
              <a:t>. </a:t>
            </a:r>
            <a:r>
              <a:rPr lang="es-ES" dirty="0" err="1"/>
              <a:t>Hospitalet</a:t>
            </a:r>
            <a:r>
              <a:rPr lang="es-ES" dirty="0"/>
              <a:t> de Llobregat. Barcelona)</a:t>
            </a:r>
          </a:p>
          <a:p>
            <a:r>
              <a:rPr lang="es-ES" dirty="0"/>
              <a:t>19:05 Discusión</a:t>
            </a:r>
          </a:p>
          <a:p>
            <a:r>
              <a:rPr lang="es-ES" dirty="0"/>
              <a:t>Moderador: Dr. Rafael </a:t>
            </a:r>
            <a:r>
              <a:rPr lang="es-ES" dirty="0" err="1"/>
              <a:t>Martinez</a:t>
            </a:r>
            <a:r>
              <a:rPr lang="es-ES" dirty="0"/>
              <a:t> de la Ossa (Hospital comarcas de Motril (Málaga)</a:t>
            </a:r>
          </a:p>
        </p:txBody>
      </p:sp>
    </p:spTree>
    <p:extLst>
      <p:ext uri="{BB962C8B-B14F-4D97-AF65-F5344CB8AC3E}">
        <p14:creationId xmlns:p14="http://schemas.microsoft.com/office/powerpoint/2010/main" val="3831197982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PROGRAMA:    Sesión </a:t>
            </a:r>
            <a:r>
              <a:rPr lang="es-ES" dirty="0"/>
              <a:t>quirúrgica: *</a:t>
            </a:r>
            <a:br>
              <a:rPr lang="es-ES" dirty="0"/>
            </a:b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es-ES" dirty="0" smtClean="0"/>
              <a:t>Técnicas </a:t>
            </a:r>
            <a:r>
              <a:rPr lang="es-ES" dirty="0"/>
              <a:t>quirúrgicas a practicar:</a:t>
            </a:r>
          </a:p>
          <a:p>
            <a:r>
              <a:rPr lang="es-ES" dirty="0"/>
              <a:t>HISTERECTOMÍA TOTAL MÁS DOBLE ANEXECTOMÍA VIA LAPAROSCÓPICA</a:t>
            </a:r>
          </a:p>
          <a:p>
            <a:r>
              <a:rPr lang="es-ES" dirty="0"/>
              <a:t>HISTERECTOMÍA TOTAL MÁS DOBLE ANEXECTOMÍA + LINFADENECTOMÍA PARAÓRTICA Y PÉLVICA BILATERAL</a:t>
            </a:r>
          </a:p>
          <a:p>
            <a:r>
              <a:rPr lang="es-ES" dirty="0"/>
              <a:t>MIOMECTOMÍA POR LAPAROSCOPIA</a:t>
            </a:r>
          </a:p>
          <a:p>
            <a:r>
              <a:rPr lang="es-ES" dirty="0"/>
              <a:t>HIISTERECTOMIA VAGINAL CON SELLADORA BIPOLAR</a:t>
            </a:r>
          </a:p>
          <a:p>
            <a:r>
              <a:rPr lang="es-ES" dirty="0"/>
              <a:t>CIRUGÍA DE CITORREDUCCION MÁXIMA POR CÁNCER DE OVARIO.</a:t>
            </a:r>
          </a:p>
          <a:p>
            <a:pPr marL="0" indent="0">
              <a:buNone/>
            </a:pPr>
            <a:r>
              <a:rPr lang="es-ES" dirty="0"/>
              <a:t> </a:t>
            </a:r>
          </a:p>
          <a:p>
            <a:r>
              <a:rPr lang="es-ES" dirty="0"/>
              <a:t>*Las cirugías serán condicionadas por la disponibilidad de casos.</a:t>
            </a:r>
          </a:p>
        </p:txBody>
      </p:sp>
    </p:spTree>
    <p:extLst>
      <p:ext uri="{BB962C8B-B14F-4D97-AF65-F5344CB8AC3E}">
        <p14:creationId xmlns:p14="http://schemas.microsoft.com/office/powerpoint/2010/main" val="1125795042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8600" y="609600"/>
            <a:ext cx="4648200" cy="91440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rmAutofit fontScale="90000"/>
          </a:bodyPr>
          <a:lstStyle/>
          <a:p>
            <a:pPr algn="ctr"/>
            <a:r>
              <a:rPr lang="es-ES" dirty="0" smtClean="0">
                <a:latin typeface="Arial Black"/>
                <a:cs typeface="Arial Black"/>
              </a:rPr>
              <a:t>COMITÉ </a:t>
            </a:r>
            <a:r>
              <a:rPr lang="es-ES" dirty="0" smtClean="0">
                <a:latin typeface="Arial Black"/>
                <a:cs typeface="Arial Black"/>
              </a:rPr>
              <a:t>ORGANIZADOR</a:t>
            </a:r>
            <a:endParaRPr lang="es-ES" dirty="0">
              <a:latin typeface="Arial Black"/>
              <a:cs typeface="Arial Black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28600" y="1828800"/>
            <a:ext cx="2743200" cy="3733799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endParaRPr lang="es-ES" sz="1600" dirty="0"/>
          </a:p>
          <a:p>
            <a:r>
              <a:rPr lang="es-ES" sz="1600" dirty="0"/>
              <a:t>Dr. Francisco </a:t>
            </a:r>
            <a:r>
              <a:rPr lang="es-ES" sz="1600" dirty="0" smtClean="0"/>
              <a:t>Márquez</a:t>
            </a:r>
            <a:endParaRPr lang="es-ES" sz="1600" dirty="0"/>
          </a:p>
          <a:p>
            <a:r>
              <a:rPr lang="es-ES" sz="1600" dirty="0"/>
              <a:t>Dr. Manuel Lacalle</a:t>
            </a:r>
          </a:p>
          <a:p>
            <a:r>
              <a:rPr lang="es-ES" sz="1600" dirty="0" smtClean="0"/>
              <a:t>Dr</a:t>
            </a:r>
            <a:r>
              <a:rPr lang="es-ES" sz="1600" dirty="0"/>
              <a:t>. Antonio </a:t>
            </a:r>
            <a:r>
              <a:rPr lang="es-ES" sz="1600" dirty="0" smtClean="0"/>
              <a:t>Jiménez</a:t>
            </a:r>
          </a:p>
          <a:p>
            <a:r>
              <a:rPr lang="es-ES" sz="1600" dirty="0" smtClean="0"/>
              <a:t>Dr. J.L. Barroso</a:t>
            </a:r>
            <a:endParaRPr lang="es-ES" sz="1600" dirty="0"/>
          </a:p>
          <a:p>
            <a:r>
              <a:rPr lang="es-ES" sz="1600" dirty="0"/>
              <a:t>Dr. Alfredo Polo</a:t>
            </a:r>
          </a:p>
          <a:p>
            <a:r>
              <a:rPr lang="es-ES" sz="1600" dirty="0"/>
              <a:t>Dr. Julián </a:t>
            </a:r>
            <a:r>
              <a:rPr lang="es-ES" sz="1400" dirty="0"/>
              <a:t>Jiménez</a:t>
            </a:r>
            <a:endParaRPr lang="es-ES" sz="1600" dirty="0"/>
          </a:p>
          <a:p>
            <a:r>
              <a:rPr lang="es-ES" sz="1600" dirty="0"/>
              <a:t>Dra. Inmaculada Rodríguez</a:t>
            </a:r>
          </a:p>
          <a:p>
            <a:r>
              <a:rPr lang="es-ES" sz="1600" dirty="0"/>
              <a:t>Dra. Valle </a:t>
            </a:r>
            <a:r>
              <a:rPr lang="es-ES" sz="1600" dirty="0" smtClean="0"/>
              <a:t>Aguilar</a:t>
            </a:r>
            <a:endParaRPr lang="es-ES" sz="1600" dirty="0"/>
          </a:p>
        </p:txBody>
      </p:sp>
      <p:sp>
        <p:nvSpPr>
          <p:cNvPr id="4" name="CuadroTexto 3"/>
          <p:cNvSpPr txBox="1"/>
          <p:nvPr/>
        </p:nvSpPr>
        <p:spPr>
          <a:xfrm>
            <a:off x="2743200" y="1905000"/>
            <a:ext cx="2438399" cy="403187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600" dirty="0"/>
              <a:t>Colaboradores:</a:t>
            </a:r>
          </a:p>
          <a:p>
            <a:r>
              <a:rPr lang="es-ES" sz="1600" dirty="0"/>
              <a:t>Dra. Rosa </a:t>
            </a:r>
            <a:r>
              <a:rPr lang="es-ES" sz="1600" dirty="0" err="1"/>
              <a:t>Albalat</a:t>
            </a:r>
            <a:endParaRPr lang="es-ES" sz="1600" dirty="0"/>
          </a:p>
          <a:p>
            <a:r>
              <a:rPr lang="es-ES" sz="1600" dirty="0"/>
              <a:t>Dr. Manuel Barahona</a:t>
            </a:r>
          </a:p>
          <a:p>
            <a:r>
              <a:rPr lang="es-ES" sz="1600" dirty="0"/>
              <a:t>Dra. Celia Barroso</a:t>
            </a:r>
          </a:p>
          <a:p>
            <a:r>
              <a:rPr lang="es-ES" sz="1600" dirty="0" smtClean="0"/>
              <a:t>Dra</a:t>
            </a:r>
            <a:r>
              <a:rPr lang="es-ES" sz="1600" dirty="0"/>
              <a:t>. Inmaculada Martínez</a:t>
            </a:r>
          </a:p>
          <a:p>
            <a:r>
              <a:rPr lang="es-ES" sz="1600" dirty="0"/>
              <a:t>Dra. Irene Barrena</a:t>
            </a:r>
          </a:p>
          <a:p>
            <a:r>
              <a:rPr lang="es-ES" sz="1600" dirty="0"/>
              <a:t>Dra. Ana Belén Bernal</a:t>
            </a:r>
          </a:p>
          <a:p>
            <a:r>
              <a:rPr lang="es-ES" sz="1600" dirty="0"/>
              <a:t>Dra. Nieves Cabezas</a:t>
            </a:r>
          </a:p>
          <a:p>
            <a:r>
              <a:rPr lang="es-ES" sz="1600" dirty="0"/>
              <a:t>Dr. Antonio Carrasco</a:t>
            </a:r>
          </a:p>
          <a:p>
            <a:r>
              <a:rPr lang="es-ES" sz="1600" dirty="0"/>
              <a:t>Dr. Jorge Cea</a:t>
            </a:r>
          </a:p>
          <a:p>
            <a:r>
              <a:rPr lang="es-ES" sz="1600" dirty="0"/>
              <a:t>Dra. Isabel Corrales</a:t>
            </a:r>
          </a:p>
          <a:p>
            <a:r>
              <a:rPr lang="es-ES" sz="1600" dirty="0"/>
              <a:t>Dr. Miguel Ángel Díaz</a:t>
            </a:r>
          </a:p>
          <a:p>
            <a:r>
              <a:rPr lang="es-ES" sz="1600" dirty="0"/>
              <a:t>Dr. José Luis Dueñas</a:t>
            </a:r>
          </a:p>
          <a:p>
            <a:r>
              <a:rPr lang="es-ES" sz="1600" dirty="0"/>
              <a:t>Dra. Isabel </a:t>
            </a:r>
            <a:r>
              <a:rPr lang="es-ES" sz="1600" dirty="0" err="1"/>
              <a:t>Fontan</a:t>
            </a:r>
            <a:endParaRPr lang="es-ES" sz="1600" dirty="0"/>
          </a:p>
          <a:p>
            <a:r>
              <a:rPr lang="es-ES" sz="1600" dirty="0"/>
              <a:t>Dra. Nieves </a:t>
            </a:r>
            <a:r>
              <a:rPr lang="es-ES" sz="1600" dirty="0" err="1" smtClean="0"/>
              <a:t>Gaitan</a:t>
            </a:r>
            <a:endParaRPr lang="es-ES" sz="1600" dirty="0"/>
          </a:p>
        </p:txBody>
      </p:sp>
      <p:sp>
        <p:nvSpPr>
          <p:cNvPr id="5" name="Rectángulo 4"/>
          <p:cNvSpPr/>
          <p:nvPr/>
        </p:nvSpPr>
        <p:spPr>
          <a:xfrm>
            <a:off x="5181600" y="381000"/>
            <a:ext cx="3200400" cy="304698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ES" sz="1600" dirty="0"/>
              <a:t>Dra. Belén </a:t>
            </a:r>
            <a:r>
              <a:rPr lang="es-ES" sz="1600" dirty="0" err="1"/>
              <a:t>Garcia</a:t>
            </a:r>
            <a:endParaRPr lang="es-ES" sz="1600" dirty="0"/>
          </a:p>
          <a:p>
            <a:r>
              <a:rPr lang="es-ES" sz="1600" dirty="0"/>
              <a:t>Dr. </a:t>
            </a:r>
            <a:r>
              <a:rPr lang="es-ES" sz="1600" dirty="0" err="1"/>
              <a:t>Jose</a:t>
            </a:r>
            <a:r>
              <a:rPr lang="es-ES" sz="1600" dirty="0"/>
              <a:t> Antonio Gómez</a:t>
            </a:r>
          </a:p>
          <a:p>
            <a:r>
              <a:rPr lang="es-ES" sz="1600" dirty="0"/>
              <a:t>Dra. Pilar Guadix</a:t>
            </a:r>
          </a:p>
          <a:p>
            <a:r>
              <a:rPr lang="es-ES" sz="1600" dirty="0"/>
              <a:t>Dr. José Gutiérrez</a:t>
            </a:r>
          </a:p>
          <a:p>
            <a:r>
              <a:rPr lang="es-ES" sz="1600" dirty="0"/>
              <a:t>Dra. </a:t>
            </a:r>
            <a:r>
              <a:rPr lang="es-ES" sz="1600" dirty="0" err="1"/>
              <a:t>Karolina</a:t>
            </a:r>
            <a:r>
              <a:rPr lang="es-ES" sz="1600" dirty="0"/>
              <a:t> </a:t>
            </a:r>
            <a:r>
              <a:rPr lang="es-ES" sz="1600" dirty="0" err="1"/>
              <a:t>Hoffner</a:t>
            </a:r>
            <a:endParaRPr lang="es-ES" sz="1600" dirty="0"/>
          </a:p>
          <a:p>
            <a:r>
              <a:rPr lang="es-ES" sz="1600" dirty="0"/>
              <a:t>Dra. Mercedes </a:t>
            </a:r>
            <a:r>
              <a:rPr lang="es-ES" sz="1600" dirty="0" err="1"/>
              <a:t>Martinez</a:t>
            </a:r>
            <a:endParaRPr lang="es-ES" sz="1600" dirty="0"/>
          </a:p>
          <a:p>
            <a:r>
              <a:rPr lang="es-ES" sz="1600" dirty="0"/>
              <a:t>Dra. </a:t>
            </a:r>
            <a:r>
              <a:rPr lang="es-ES" sz="1600" dirty="0" err="1"/>
              <a:t>Angela</a:t>
            </a:r>
            <a:r>
              <a:rPr lang="es-ES" sz="1600" dirty="0"/>
              <a:t> Morales</a:t>
            </a:r>
          </a:p>
          <a:p>
            <a:r>
              <a:rPr lang="es-ES" sz="1600" dirty="0"/>
              <a:t>Dr. Juan Novo</a:t>
            </a:r>
          </a:p>
          <a:p>
            <a:r>
              <a:rPr lang="es-ES" sz="1600" dirty="0"/>
              <a:t>Dra. Encarnación Olivares</a:t>
            </a:r>
          </a:p>
          <a:p>
            <a:r>
              <a:rPr lang="es-ES" sz="1600" dirty="0"/>
              <a:t>Dra. María Jesús Parra</a:t>
            </a:r>
          </a:p>
          <a:p>
            <a:r>
              <a:rPr lang="es-ES" sz="1600" dirty="0"/>
              <a:t>Dr. </a:t>
            </a:r>
            <a:r>
              <a:rPr lang="es-ES" sz="1600" dirty="0" smtClean="0"/>
              <a:t>Antonino </a:t>
            </a:r>
            <a:r>
              <a:rPr lang="es-ES" sz="1600" dirty="0"/>
              <a:t>Parrilla</a:t>
            </a:r>
          </a:p>
          <a:p>
            <a:endParaRPr lang="es-ES" sz="1600" dirty="0"/>
          </a:p>
        </p:txBody>
      </p:sp>
      <p:sp>
        <p:nvSpPr>
          <p:cNvPr id="7" name="Rectángulo 6"/>
          <p:cNvSpPr/>
          <p:nvPr/>
        </p:nvSpPr>
        <p:spPr>
          <a:xfrm>
            <a:off x="5334000" y="3211236"/>
            <a:ext cx="3505200" cy="36625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ES" sz="1400" dirty="0">
                <a:solidFill>
                  <a:schemeClr val="dk1"/>
                </a:solidFill>
              </a:rPr>
              <a:t>Dra. Almudena Perea</a:t>
            </a:r>
          </a:p>
          <a:p>
            <a:r>
              <a:rPr lang="es-ES" sz="1400" dirty="0">
                <a:solidFill>
                  <a:schemeClr val="dk1"/>
                </a:solidFill>
              </a:rPr>
              <a:t>Dr. Enrique Poblador</a:t>
            </a:r>
          </a:p>
          <a:p>
            <a:r>
              <a:rPr lang="es-ES" sz="1400" dirty="0">
                <a:solidFill>
                  <a:schemeClr val="dk1"/>
                </a:solidFill>
              </a:rPr>
              <a:t>Dr. Carlos Romero</a:t>
            </a:r>
          </a:p>
          <a:p>
            <a:r>
              <a:rPr lang="es-ES" sz="1400" dirty="0">
                <a:solidFill>
                  <a:schemeClr val="dk1"/>
                </a:solidFill>
              </a:rPr>
              <a:t>Dra. Rosa María Rodríguez</a:t>
            </a:r>
          </a:p>
          <a:p>
            <a:r>
              <a:rPr lang="es-ES" sz="1400" dirty="0">
                <a:solidFill>
                  <a:schemeClr val="dk1"/>
                </a:solidFill>
              </a:rPr>
              <a:t>Dra. Inmaculada del Río</a:t>
            </a:r>
          </a:p>
          <a:p>
            <a:r>
              <a:rPr lang="es-ES" sz="1400" dirty="0">
                <a:solidFill>
                  <a:schemeClr val="dk1"/>
                </a:solidFill>
              </a:rPr>
              <a:t>Dra. Cristina Ruiz</a:t>
            </a:r>
          </a:p>
          <a:p>
            <a:r>
              <a:rPr lang="es-ES" sz="1400" dirty="0">
                <a:solidFill>
                  <a:schemeClr val="dk1"/>
                </a:solidFill>
              </a:rPr>
              <a:t>Dr. José María Ruiz</a:t>
            </a:r>
          </a:p>
          <a:p>
            <a:r>
              <a:rPr lang="es-ES" sz="1400" dirty="0">
                <a:solidFill>
                  <a:schemeClr val="dk1"/>
                </a:solidFill>
              </a:rPr>
              <a:t>Dra. Lucia </a:t>
            </a:r>
            <a:r>
              <a:rPr lang="es-ES" sz="1400" dirty="0" err="1">
                <a:solidFill>
                  <a:schemeClr val="dk1"/>
                </a:solidFill>
              </a:rPr>
              <a:t>Vahi</a:t>
            </a:r>
            <a:endParaRPr lang="es-ES" sz="1400" dirty="0">
              <a:solidFill>
                <a:schemeClr val="dk1"/>
              </a:solidFill>
            </a:endParaRPr>
          </a:p>
          <a:p>
            <a:r>
              <a:rPr lang="es-ES" sz="1400" dirty="0">
                <a:solidFill>
                  <a:schemeClr val="dk1"/>
                </a:solidFill>
              </a:rPr>
              <a:t>Dra. Consuelo Vera</a:t>
            </a:r>
          </a:p>
          <a:p>
            <a:r>
              <a:rPr lang="es-ES" sz="1400" dirty="0">
                <a:solidFill>
                  <a:schemeClr val="dk1"/>
                </a:solidFill>
              </a:rPr>
              <a:t>Dr. José Manuel Vidal</a:t>
            </a:r>
          </a:p>
          <a:p>
            <a:r>
              <a:rPr lang="es-ES" sz="1400" dirty="0">
                <a:solidFill>
                  <a:schemeClr val="dk1"/>
                </a:solidFill>
              </a:rPr>
              <a:t>Dr. Carlos </a:t>
            </a:r>
            <a:r>
              <a:rPr lang="es-ES" sz="1400" dirty="0" err="1">
                <a:solidFill>
                  <a:schemeClr val="dk1"/>
                </a:solidFill>
              </a:rPr>
              <a:t>Jimenez</a:t>
            </a:r>
            <a:endParaRPr lang="es-ES" sz="1400" dirty="0">
              <a:solidFill>
                <a:schemeClr val="dk1"/>
              </a:solidFill>
            </a:endParaRPr>
          </a:p>
          <a:p>
            <a:r>
              <a:rPr lang="es-ES" sz="1400" dirty="0">
                <a:solidFill>
                  <a:schemeClr val="dk1"/>
                </a:solidFill>
              </a:rPr>
              <a:t>Dr. Manuel Pantoja</a:t>
            </a:r>
          </a:p>
          <a:p>
            <a:r>
              <a:rPr lang="es-ES" sz="1400" dirty="0">
                <a:solidFill>
                  <a:schemeClr val="dk1"/>
                </a:solidFill>
              </a:rPr>
              <a:t>Dr. </a:t>
            </a:r>
            <a:r>
              <a:rPr lang="es-ES" sz="1400" dirty="0" err="1">
                <a:solidFill>
                  <a:schemeClr val="dk1"/>
                </a:solidFill>
              </a:rPr>
              <a:t>Jose</a:t>
            </a:r>
            <a:r>
              <a:rPr lang="es-ES" sz="1400" dirty="0">
                <a:solidFill>
                  <a:schemeClr val="dk1"/>
                </a:solidFill>
              </a:rPr>
              <a:t> Carlos Campos</a:t>
            </a:r>
          </a:p>
          <a:p>
            <a:r>
              <a:rPr lang="es-ES" sz="1400" dirty="0">
                <a:solidFill>
                  <a:schemeClr val="dk1"/>
                </a:solidFill>
              </a:rPr>
              <a:t>Dra. Sara Rojo</a:t>
            </a:r>
          </a:p>
          <a:p>
            <a:r>
              <a:rPr lang="es-ES" sz="1400" dirty="0">
                <a:solidFill>
                  <a:schemeClr val="dk1"/>
                </a:solidFill>
              </a:rPr>
              <a:t>Dra. Rocío Labrador</a:t>
            </a:r>
          </a:p>
          <a:p>
            <a:r>
              <a:rPr lang="es-ES" sz="1400" dirty="0">
                <a:solidFill>
                  <a:schemeClr val="dk1"/>
                </a:solidFill>
              </a:rPr>
              <a:t>Dra. Fabiola Santos</a:t>
            </a:r>
          </a:p>
        </p:txBody>
      </p:sp>
    </p:spTree>
    <p:extLst>
      <p:ext uri="{BB962C8B-B14F-4D97-AF65-F5344CB8AC3E}">
        <p14:creationId xmlns:p14="http://schemas.microsoft.com/office/powerpoint/2010/main" val="2418504004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ACREDITACIONES Y AUSPICIOS</a:t>
            </a:r>
            <a:endParaRPr lang="es-E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rcRect t="-5919" b="-5919"/>
          <a:stretch>
            <a:fillRect/>
          </a:stretch>
        </p:blipFill>
        <p:spPr>
          <a:xfrm>
            <a:off x="228600" y="1905000"/>
            <a:ext cx="8686800" cy="4953000"/>
          </a:xfr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0" y="304800"/>
            <a:ext cx="2413000" cy="299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02543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SECRETARÍA TÉCNICA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677" y="1600200"/>
            <a:ext cx="8929077" cy="52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887176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533400" y="1143000"/>
            <a:ext cx="8229600" cy="526298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s-ES" sz="2800" b="1" dirty="0"/>
              <a:t>En Sevilla y Andalucía </a:t>
            </a:r>
            <a:r>
              <a:rPr lang="es-ES" sz="2800" dirty="0"/>
              <a:t>en general han habido pocas iniciativas desde grupos hospitalarios de organización de este tipo de reuniones, </a:t>
            </a:r>
            <a:endParaRPr lang="es-ES" sz="2800" dirty="0" smtClean="0"/>
          </a:p>
          <a:p>
            <a:pPr marL="457200" indent="-457200">
              <a:buFont typeface="Arial"/>
              <a:buChar char="•"/>
            </a:pPr>
            <a:r>
              <a:rPr lang="es-ES" sz="2800" dirty="0" smtClean="0"/>
              <a:t>que </a:t>
            </a:r>
            <a:r>
              <a:rPr lang="es-ES" sz="2800" dirty="0"/>
              <a:t>para entendernos sería "tipo </a:t>
            </a:r>
            <a:r>
              <a:rPr lang="es-ES" sz="2800" dirty="0" err="1"/>
              <a:t>Bellvitge</a:t>
            </a:r>
            <a:r>
              <a:rPr lang="es-ES" sz="2800" dirty="0"/>
              <a:t>", </a:t>
            </a:r>
            <a:endParaRPr lang="es-ES" sz="2800" dirty="0" smtClean="0"/>
          </a:p>
          <a:p>
            <a:pPr marL="457200" indent="-457200">
              <a:buFont typeface="Arial"/>
              <a:buChar char="•"/>
            </a:pPr>
            <a:r>
              <a:rPr lang="es-ES" sz="2800" dirty="0" smtClean="0"/>
              <a:t>pero </a:t>
            </a:r>
            <a:r>
              <a:rPr lang="es-ES" sz="2800" dirty="0"/>
              <a:t>procedente del alejado y olvidado sur, de nuestro querido sur, de nuestra Andalucía. </a:t>
            </a:r>
            <a:endParaRPr lang="es-ES" sz="2800" dirty="0" smtClean="0"/>
          </a:p>
          <a:p>
            <a:pPr marL="457200" indent="-457200">
              <a:buFont typeface="Arial"/>
              <a:buChar char="•"/>
            </a:pPr>
            <a:r>
              <a:rPr lang="es-ES" sz="2800" dirty="0" smtClean="0"/>
              <a:t>Me </a:t>
            </a:r>
            <a:r>
              <a:rPr lang="es-ES" sz="2800" dirty="0"/>
              <a:t>gustaría que fuese un escaparate de nuestro buen hacer sin complejos y si lo hacemos bien puede </a:t>
            </a:r>
            <a:r>
              <a:rPr lang="es-ES" sz="2800" dirty="0" smtClean="0"/>
              <a:t>poner </a:t>
            </a:r>
            <a:r>
              <a:rPr lang="es-ES" sz="2800" dirty="0"/>
              <a:t>en el "</a:t>
            </a:r>
            <a:r>
              <a:rPr lang="es-ES" sz="2800" dirty="0" smtClean="0"/>
              <a:t>mapa nacional” a Andaluc</a:t>
            </a:r>
            <a:r>
              <a:rPr lang="es-ES" sz="2800" dirty="0" smtClean="0"/>
              <a:t>ía</a:t>
            </a:r>
            <a:endParaRPr lang="es-ES" sz="2800" dirty="0" smtClean="0"/>
          </a:p>
          <a:p>
            <a:pPr marL="457200" indent="-457200">
              <a:buFont typeface="Arial"/>
              <a:buChar char="•"/>
            </a:pPr>
            <a:r>
              <a:rPr lang="es-ES" sz="2800" dirty="0" smtClean="0"/>
              <a:t>Tenemos </a:t>
            </a:r>
            <a:r>
              <a:rPr lang="es-ES" sz="2800" dirty="0"/>
              <a:t>mucho que decir y lo debemos ir diciendo.</a:t>
            </a:r>
          </a:p>
        </p:txBody>
      </p:sp>
    </p:spTree>
    <p:extLst>
      <p:ext uri="{BB962C8B-B14F-4D97-AF65-F5344CB8AC3E}">
        <p14:creationId xmlns:p14="http://schemas.microsoft.com/office/powerpoint/2010/main" val="2105485069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33400" y="1219200"/>
            <a:ext cx="7848600" cy="472949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ES" sz="4800" dirty="0" smtClean="0"/>
              <a:t>Un favor: </a:t>
            </a:r>
            <a:r>
              <a:rPr lang="es-ES" sz="4800" dirty="0" smtClean="0"/>
              <a:t>deseo es que</a:t>
            </a:r>
            <a:r>
              <a:rPr lang="es-ES" sz="4800" dirty="0" smtClean="0"/>
              <a:t> </a:t>
            </a:r>
            <a:r>
              <a:rPr lang="es-ES" sz="4800" dirty="0"/>
              <a:t>veáis la idea como </a:t>
            </a:r>
          </a:p>
          <a:p>
            <a:pPr marL="685800" indent="-685800">
              <a:buFont typeface="Arial"/>
              <a:buChar char="•"/>
            </a:pPr>
            <a:r>
              <a:rPr lang="es-ES" sz="4400" baseline="30000" dirty="0" smtClean="0"/>
              <a:t> </a:t>
            </a:r>
            <a:r>
              <a:rPr lang="es-ES" sz="4400" baseline="30000" dirty="0"/>
              <a:t>un intento serio de comunicación entre nosotros y hacia </a:t>
            </a:r>
            <a:r>
              <a:rPr lang="es-ES" sz="4400" baseline="30000" dirty="0" smtClean="0"/>
              <a:t>fuera</a:t>
            </a:r>
          </a:p>
          <a:p>
            <a:pPr marL="685800" indent="-685800">
              <a:buFont typeface="Arial"/>
              <a:buChar char="•"/>
            </a:pPr>
            <a:r>
              <a:rPr lang="es-ES" sz="4400" baseline="30000" dirty="0" smtClean="0"/>
              <a:t>para </a:t>
            </a:r>
            <a:r>
              <a:rPr lang="es-ES" sz="4400" baseline="30000" dirty="0"/>
              <a:t>aprender juntos y que ese aprendizaje repercuta de verdad en nuestra práctica quirúrgica, </a:t>
            </a:r>
            <a:endParaRPr lang="es-ES" sz="4400" baseline="30000" dirty="0" smtClean="0"/>
          </a:p>
          <a:p>
            <a:pPr marL="685800" indent="-685800">
              <a:buFont typeface="Arial"/>
              <a:buChar char="•"/>
            </a:pPr>
            <a:r>
              <a:rPr lang="es-ES" sz="4400" baseline="30000" dirty="0" smtClean="0"/>
              <a:t>con </a:t>
            </a:r>
            <a:r>
              <a:rPr lang="es-ES" sz="4400" baseline="30000" dirty="0"/>
              <a:t>el foco puesto en la mejora continua de la atención a nuestras pacientes.</a:t>
            </a:r>
          </a:p>
        </p:txBody>
      </p:sp>
    </p:spTree>
    <p:extLst>
      <p:ext uri="{BB962C8B-B14F-4D97-AF65-F5344CB8AC3E}">
        <p14:creationId xmlns:p14="http://schemas.microsoft.com/office/powerpoint/2010/main" val="2447892606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191000" y="1524000"/>
            <a:ext cx="4953000" cy="16002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s-ES" sz="8000" dirty="0" smtClean="0"/>
              <a:t>GRACIAS</a:t>
            </a:r>
            <a:endParaRPr lang="es-ES" sz="80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066800"/>
            <a:ext cx="3505200" cy="5257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0" y="3962400"/>
            <a:ext cx="5588000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223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6QLnjpDmemWvdkPv8CNhLB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4nqtrpMJHznzW6iQWuGbY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TlgkWg9GbD75tZxSe07Sl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wjzqUzkCEyRs7MDbtn22K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FWTzd7aXBssOmYs9yuGiml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Ex7i1o5WFYMUt4c6svz0o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GeXH6ortg5F8MBDBCXffNY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2oXR3Z3jBsekg7NRQLn8qd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MKFWXxGAyYfCtF4ddJkuV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aLJDTdCySrUB2DNXQJ7PB"/>
</p:tagLst>
</file>

<file path=ppt/theme/theme1.xml><?xml version="1.0" encoding="utf-8"?>
<a:theme xmlns:a="http://schemas.openxmlformats.org/drawingml/2006/main" name="Informe de estado del proyect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1976</Words>
  <Application>Microsoft Macintosh PowerPoint</Application>
  <PresentationFormat>Presentación en pantalla (4:3)</PresentationFormat>
  <Paragraphs>237</Paragraphs>
  <Slides>21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2" baseType="lpstr">
      <vt:lpstr>Informe de estado del proyecto</vt:lpstr>
      <vt:lpstr>Presentación del Proyecto</vt:lpstr>
      <vt:lpstr>Información general</vt:lpstr>
      <vt:lpstr>Estado actual</vt:lpstr>
      <vt:lpstr>El proyecto: FORMATO DE LAS JORNADAS</vt:lpstr>
      <vt:lpstr>A QUIEN SE DIRIGE</vt:lpstr>
      <vt:lpstr>FILOSOFÍA DE LAS PONENCIAS</vt:lpstr>
      <vt:lpstr>OBJETIVOS</vt:lpstr>
      <vt:lpstr>OBJETIVOS-2</vt:lpstr>
      <vt:lpstr>PONENTES-1</vt:lpstr>
      <vt:lpstr>PONENTES-2</vt:lpstr>
      <vt:lpstr>PROGRAMA:1ª parte: gestionando la Cirugía Ginecológica </vt:lpstr>
      <vt:lpstr>PROGRAMA:1ª parte: gestionando la Cirugía Ginecológica (2)</vt:lpstr>
      <vt:lpstr>PROGRAMA: 2ª Parte: Adquiriendo criterios para la práctica de la cirugía ginecológica (1)</vt:lpstr>
      <vt:lpstr>PROGRAMA: 2ª Parte: Adquiriendo criterios para la práctica de la cirugía ginecológica (2)</vt:lpstr>
      <vt:lpstr>PROGRAMA:    Sesión quirúrgica: * </vt:lpstr>
      <vt:lpstr>COMITÉ ORGANIZADOR</vt:lpstr>
      <vt:lpstr>ACREDITACIONES Y AUSPICIOS</vt:lpstr>
      <vt:lpstr>SECRETARÍA TÉCNICA</vt:lpstr>
      <vt:lpstr>Presentación de PowerPoint</vt:lpstr>
      <vt:lpstr>Presentación de PowerPoint</vt:lpstr>
      <vt:lpstr>GRACIAS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modified xsi:type="dcterms:W3CDTF">2015-10-18T09:09:16Z</dcterms:modified>
</cp:coreProperties>
</file>